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2"/>
  </p:notesMasterIdLst>
  <p:sldIdLst>
    <p:sldId id="256" r:id="rId2"/>
    <p:sldId id="257" r:id="rId3"/>
    <p:sldId id="279" r:id="rId4"/>
    <p:sldId id="258" r:id="rId5"/>
    <p:sldId id="268" r:id="rId6"/>
    <p:sldId id="274" r:id="rId7"/>
    <p:sldId id="269" r:id="rId8"/>
    <p:sldId id="259" r:id="rId9"/>
    <p:sldId id="260" r:id="rId10"/>
    <p:sldId id="261" r:id="rId11"/>
    <p:sldId id="271" r:id="rId12"/>
    <p:sldId id="272" r:id="rId13"/>
    <p:sldId id="270" r:id="rId14"/>
    <p:sldId id="273" r:id="rId15"/>
    <p:sldId id="262" r:id="rId16"/>
    <p:sldId id="275" r:id="rId17"/>
    <p:sldId id="276" r:id="rId18"/>
    <p:sldId id="266" r:id="rId19"/>
    <p:sldId id="277" r:id="rId20"/>
    <p:sldId id="26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9"/>
    <p:restoredTop sz="78139"/>
  </p:normalViewPr>
  <p:slideViewPr>
    <p:cSldViewPr snapToGrid="0" snapToObjects="1">
      <p:cViewPr varScale="1">
        <p:scale>
          <a:sx n="121" d="100"/>
          <a:sy n="121" d="100"/>
        </p:scale>
        <p:origin x="202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2.xml.rels><?xml version="1.0" encoding="UTF-8" standalone="yes"?>
<Relationships xmlns="http://schemas.openxmlformats.org/package/2006/relationships"><Relationship Id="rId2" Type="http://schemas.openxmlformats.org/officeDocument/2006/relationships/image" Target="../media/image16.svg"/><Relationship Id="rId1" Type="http://schemas.openxmlformats.org/officeDocument/2006/relationships/image" Target="../media/image15.png"/></Relationships>
</file>

<file path=ppt/diagrams/_rels/data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ata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ata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2" Type="http://schemas.openxmlformats.org/officeDocument/2006/relationships/image" Target="../media/image16.svg"/><Relationship Id="rId1" Type="http://schemas.openxmlformats.org/officeDocument/2006/relationships/image" Target="../media/image15.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F408E9-47F9-49E0-9456-CB151171D892}"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E9A7D94-C412-4B87-BFA1-EEE0E300894B}">
      <dgm:prSet/>
      <dgm:spPr/>
      <dgm:t>
        <a:bodyPr/>
        <a:lstStyle/>
        <a:p>
          <a:pPr>
            <a:lnSpc>
              <a:spcPct val="100000"/>
            </a:lnSpc>
            <a:defRPr cap="all"/>
          </a:pPr>
          <a:r>
            <a:rPr lang="en-US"/>
            <a:t>It displays relationships between variables</a:t>
          </a:r>
        </a:p>
      </dgm:t>
    </dgm:pt>
    <dgm:pt modelId="{1F50989C-2DC0-400E-8EFD-A444B3D2BFD6}" type="parTrans" cxnId="{CC6C5299-EDA6-46B9-A543-F926458DF361}">
      <dgm:prSet/>
      <dgm:spPr/>
      <dgm:t>
        <a:bodyPr/>
        <a:lstStyle/>
        <a:p>
          <a:endParaRPr lang="en-US"/>
        </a:p>
      </dgm:t>
    </dgm:pt>
    <dgm:pt modelId="{56AC62F4-7131-4857-8915-D17141312014}" type="sibTrans" cxnId="{CC6C5299-EDA6-46B9-A543-F926458DF361}">
      <dgm:prSet/>
      <dgm:spPr/>
      <dgm:t>
        <a:bodyPr/>
        <a:lstStyle/>
        <a:p>
          <a:endParaRPr lang="en-US"/>
        </a:p>
      </dgm:t>
    </dgm:pt>
    <dgm:pt modelId="{5957EFB2-7F5C-4E3C-919F-A64F4ACD42D2}">
      <dgm:prSet/>
      <dgm:spPr/>
      <dgm:t>
        <a:bodyPr/>
        <a:lstStyle/>
        <a:p>
          <a:pPr>
            <a:lnSpc>
              <a:spcPct val="100000"/>
            </a:lnSpc>
            <a:defRPr cap="all"/>
          </a:pPr>
          <a:r>
            <a:rPr lang="en-US"/>
            <a:t>It looks at those relationships and identifies trends</a:t>
          </a:r>
        </a:p>
      </dgm:t>
    </dgm:pt>
    <dgm:pt modelId="{147A0630-299D-489F-B5BC-813541C661E2}" type="parTrans" cxnId="{88894B63-F62B-43E9-A3BD-7E7F6A1F1EF7}">
      <dgm:prSet/>
      <dgm:spPr/>
      <dgm:t>
        <a:bodyPr/>
        <a:lstStyle/>
        <a:p>
          <a:endParaRPr lang="en-US"/>
        </a:p>
      </dgm:t>
    </dgm:pt>
    <dgm:pt modelId="{A8A9EB9D-8D72-42FE-97EB-EAD454508AA2}" type="sibTrans" cxnId="{88894B63-F62B-43E9-A3BD-7E7F6A1F1EF7}">
      <dgm:prSet/>
      <dgm:spPr/>
      <dgm:t>
        <a:bodyPr/>
        <a:lstStyle/>
        <a:p>
          <a:endParaRPr lang="en-US"/>
        </a:p>
      </dgm:t>
    </dgm:pt>
    <dgm:pt modelId="{248A6DA0-1567-4A88-9AD9-94255FF80A88}">
      <dgm:prSet/>
      <dgm:spPr/>
      <dgm:t>
        <a:bodyPr/>
        <a:lstStyle/>
        <a:p>
          <a:pPr>
            <a:lnSpc>
              <a:spcPct val="100000"/>
            </a:lnSpc>
            <a:defRPr cap="all"/>
          </a:pPr>
          <a:r>
            <a:rPr lang="en-US"/>
            <a:t>Using those trends, it predicts future movement</a:t>
          </a:r>
        </a:p>
      </dgm:t>
    </dgm:pt>
    <dgm:pt modelId="{C62AD6D8-2D9F-4513-A3E2-78C5ECED39C3}" type="parTrans" cxnId="{3A4EB0FF-DB93-47F2-8E4B-4DCFE44E99B9}">
      <dgm:prSet/>
      <dgm:spPr/>
      <dgm:t>
        <a:bodyPr/>
        <a:lstStyle/>
        <a:p>
          <a:endParaRPr lang="en-US"/>
        </a:p>
      </dgm:t>
    </dgm:pt>
    <dgm:pt modelId="{5CBC55E0-9DC8-4EC5-B11D-FCAD2E6BDA89}" type="sibTrans" cxnId="{3A4EB0FF-DB93-47F2-8E4B-4DCFE44E99B9}">
      <dgm:prSet/>
      <dgm:spPr/>
      <dgm:t>
        <a:bodyPr/>
        <a:lstStyle/>
        <a:p>
          <a:endParaRPr lang="en-US"/>
        </a:p>
      </dgm:t>
    </dgm:pt>
    <dgm:pt modelId="{537B0046-51FE-4DF0-8BA9-3E8271007DC7}" type="pres">
      <dgm:prSet presAssocID="{7AF408E9-47F9-49E0-9456-CB151171D892}" presName="root" presStyleCnt="0">
        <dgm:presLayoutVars>
          <dgm:dir/>
          <dgm:resizeHandles val="exact"/>
        </dgm:presLayoutVars>
      </dgm:prSet>
      <dgm:spPr/>
    </dgm:pt>
    <dgm:pt modelId="{F54A96AB-71C0-4C99-9B2C-2374664E606D}" type="pres">
      <dgm:prSet presAssocID="{DE9A7D94-C412-4B87-BFA1-EEE0E300894B}" presName="compNode" presStyleCnt="0"/>
      <dgm:spPr/>
    </dgm:pt>
    <dgm:pt modelId="{9EB37FA2-FCE3-4E90-9487-F1291DDFCD66}" type="pres">
      <dgm:prSet presAssocID="{DE9A7D94-C412-4B87-BFA1-EEE0E300894B}" presName="iconBgRect" presStyleLbl="bgShp" presStyleIdx="0" presStyleCnt="3"/>
      <dgm:spPr/>
    </dgm:pt>
    <dgm:pt modelId="{5E71080C-CEDF-4AA9-8946-D2E095035ED8}" type="pres">
      <dgm:prSet presAssocID="{DE9A7D94-C412-4B87-BFA1-EEE0E300894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8C71624B-11C5-4392-9566-66F0B55F91D1}" type="pres">
      <dgm:prSet presAssocID="{DE9A7D94-C412-4B87-BFA1-EEE0E300894B}" presName="spaceRect" presStyleCnt="0"/>
      <dgm:spPr/>
    </dgm:pt>
    <dgm:pt modelId="{4AA17942-63FA-4B61-8324-C56F7E8D3274}" type="pres">
      <dgm:prSet presAssocID="{DE9A7D94-C412-4B87-BFA1-EEE0E300894B}" presName="textRect" presStyleLbl="revTx" presStyleIdx="0" presStyleCnt="3">
        <dgm:presLayoutVars>
          <dgm:chMax val="1"/>
          <dgm:chPref val="1"/>
        </dgm:presLayoutVars>
      </dgm:prSet>
      <dgm:spPr/>
    </dgm:pt>
    <dgm:pt modelId="{63E320E4-8C7F-4EE0-AD15-520AE8CD2388}" type="pres">
      <dgm:prSet presAssocID="{56AC62F4-7131-4857-8915-D17141312014}" presName="sibTrans" presStyleCnt="0"/>
      <dgm:spPr/>
    </dgm:pt>
    <dgm:pt modelId="{C6A06AB2-DC25-4938-AF29-85B7FF1D5796}" type="pres">
      <dgm:prSet presAssocID="{5957EFB2-7F5C-4E3C-919F-A64F4ACD42D2}" presName="compNode" presStyleCnt="0"/>
      <dgm:spPr/>
    </dgm:pt>
    <dgm:pt modelId="{27163C23-362D-41FA-BC80-E1698629837F}" type="pres">
      <dgm:prSet presAssocID="{5957EFB2-7F5C-4E3C-919F-A64F4ACD42D2}" presName="iconBgRect" presStyleLbl="bgShp" presStyleIdx="1" presStyleCnt="3"/>
      <dgm:spPr/>
    </dgm:pt>
    <dgm:pt modelId="{E28B22D3-E9E3-44F5-87E7-220315CA807D}" type="pres">
      <dgm:prSet presAssocID="{5957EFB2-7F5C-4E3C-919F-A64F4ACD42D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siness Growth"/>
        </a:ext>
      </dgm:extLst>
    </dgm:pt>
    <dgm:pt modelId="{C68D832D-F8FA-42CA-97DF-5196608EFF21}" type="pres">
      <dgm:prSet presAssocID="{5957EFB2-7F5C-4E3C-919F-A64F4ACD42D2}" presName="spaceRect" presStyleCnt="0"/>
      <dgm:spPr/>
    </dgm:pt>
    <dgm:pt modelId="{B0C625A3-D384-46AF-8B10-349F4DE2D105}" type="pres">
      <dgm:prSet presAssocID="{5957EFB2-7F5C-4E3C-919F-A64F4ACD42D2}" presName="textRect" presStyleLbl="revTx" presStyleIdx="1" presStyleCnt="3">
        <dgm:presLayoutVars>
          <dgm:chMax val="1"/>
          <dgm:chPref val="1"/>
        </dgm:presLayoutVars>
      </dgm:prSet>
      <dgm:spPr/>
    </dgm:pt>
    <dgm:pt modelId="{CAB54EB7-757E-4638-A87A-FC34F77F5863}" type="pres">
      <dgm:prSet presAssocID="{A8A9EB9D-8D72-42FE-97EB-EAD454508AA2}" presName="sibTrans" presStyleCnt="0"/>
      <dgm:spPr/>
    </dgm:pt>
    <dgm:pt modelId="{557FEDC3-E4BF-477B-A522-812935AA252E}" type="pres">
      <dgm:prSet presAssocID="{248A6DA0-1567-4A88-9AD9-94255FF80A88}" presName="compNode" presStyleCnt="0"/>
      <dgm:spPr/>
    </dgm:pt>
    <dgm:pt modelId="{F021E749-9DAC-4A4B-8EDE-7E6F1A41DBF8}" type="pres">
      <dgm:prSet presAssocID="{248A6DA0-1567-4A88-9AD9-94255FF80A88}" presName="iconBgRect" presStyleLbl="bgShp" presStyleIdx="2" presStyleCnt="3"/>
      <dgm:spPr/>
    </dgm:pt>
    <dgm:pt modelId="{8D30645F-6412-433B-B602-A013C8A6921C}" type="pres">
      <dgm:prSet presAssocID="{248A6DA0-1567-4A88-9AD9-94255FF80A8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3CBC4D79-E5D7-4800-BDB6-349EFD5AA0DD}" type="pres">
      <dgm:prSet presAssocID="{248A6DA0-1567-4A88-9AD9-94255FF80A88}" presName="spaceRect" presStyleCnt="0"/>
      <dgm:spPr/>
    </dgm:pt>
    <dgm:pt modelId="{4431BB6E-E37C-4CAE-804F-7138821567FB}" type="pres">
      <dgm:prSet presAssocID="{248A6DA0-1567-4A88-9AD9-94255FF80A88}" presName="textRect" presStyleLbl="revTx" presStyleIdx="2" presStyleCnt="3">
        <dgm:presLayoutVars>
          <dgm:chMax val="1"/>
          <dgm:chPref val="1"/>
        </dgm:presLayoutVars>
      </dgm:prSet>
      <dgm:spPr/>
    </dgm:pt>
  </dgm:ptLst>
  <dgm:cxnLst>
    <dgm:cxn modelId="{8D40C510-EA5C-984E-A4E4-E27FD2DBF031}" type="presOf" srcId="{248A6DA0-1567-4A88-9AD9-94255FF80A88}" destId="{4431BB6E-E37C-4CAE-804F-7138821567FB}" srcOrd="0" destOrd="0" presId="urn:microsoft.com/office/officeart/2018/5/layout/IconCircleLabelList"/>
    <dgm:cxn modelId="{8DC4A343-6B56-EF47-965F-1D1CF5B8281F}" type="presOf" srcId="{5957EFB2-7F5C-4E3C-919F-A64F4ACD42D2}" destId="{B0C625A3-D384-46AF-8B10-349F4DE2D105}" srcOrd="0" destOrd="0" presId="urn:microsoft.com/office/officeart/2018/5/layout/IconCircleLabelList"/>
    <dgm:cxn modelId="{88894B63-F62B-43E9-A3BD-7E7F6A1F1EF7}" srcId="{7AF408E9-47F9-49E0-9456-CB151171D892}" destId="{5957EFB2-7F5C-4E3C-919F-A64F4ACD42D2}" srcOrd="1" destOrd="0" parTransId="{147A0630-299D-489F-B5BC-813541C661E2}" sibTransId="{A8A9EB9D-8D72-42FE-97EB-EAD454508AA2}"/>
    <dgm:cxn modelId="{93FCAB87-716A-6545-8A2D-0BD5EE617C05}" type="presOf" srcId="{7AF408E9-47F9-49E0-9456-CB151171D892}" destId="{537B0046-51FE-4DF0-8BA9-3E8271007DC7}" srcOrd="0" destOrd="0" presId="urn:microsoft.com/office/officeart/2018/5/layout/IconCircleLabelList"/>
    <dgm:cxn modelId="{CC6C5299-EDA6-46B9-A543-F926458DF361}" srcId="{7AF408E9-47F9-49E0-9456-CB151171D892}" destId="{DE9A7D94-C412-4B87-BFA1-EEE0E300894B}" srcOrd="0" destOrd="0" parTransId="{1F50989C-2DC0-400E-8EFD-A444B3D2BFD6}" sibTransId="{56AC62F4-7131-4857-8915-D17141312014}"/>
    <dgm:cxn modelId="{EF591FDA-037B-6147-8EDB-7DB116A84995}" type="presOf" srcId="{DE9A7D94-C412-4B87-BFA1-EEE0E300894B}" destId="{4AA17942-63FA-4B61-8324-C56F7E8D3274}" srcOrd="0" destOrd="0" presId="urn:microsoft.com/office/officeart/2018/5/layout/IconCircleLabelList"/>
    <dgm:cxn modelId="{3A4EB0FF-DB93-47F2-8E4B-4DCFE44E99B9}" srcId="{7AF408E9-47F9-49E0-9456-CB151171D892}" destId="{248A6DA0-1567-4A88-9AD9-94255FF80A88}" srcOrd="2" destOrd="0" parTransId="{C62AD6D8-2D9F-4513-A3E2-78C5ECED39C3}" sibTransId="{5CBC55E0-9DC8-4EC5-B11D-FCAD2E6BDA89}"/>
    <dgm:cxn modelId="{467388C8-6BBB-724E-84E9-619BC8AB1F6B}" type="presParOf" srcId="{537B0046-51FE-4DF0-8BA9-3E8271007DC7}" destId="{F54A96AB-71C0-4C99-9B2C-2374664E606D}" srcOrd="0" destOrd="0" presId="urn:microsoft.com/office/officeart/2018/5/layout/IconCircleLabelList"/>
    <dgm:cxn modelId="{9BDCC396-3D96-F446-B79F-7A5FAAFFFFF3}" type="presParOf" srcId="{F54A96AB-71C0-4C99-9B2C-2374664E606D}" destId="{9EB37FA2-FCE3-4E90-9487-F1291DDFCD66}" srcOrd="0" destOrd="0" presId="urn:microsoft.com/office/officeart/2018/5/layout/IconCircleLabelList"/>
    <dgm:cxn modelId="{059253B5-88F2-5D4A-8340-DA9C91277079}" type="presParOf" srcId="{F54A96AB-71C0-4C99-9B2C-2374664E606D}" destId="{5E71080C-CEDF-4AA9-8946-D2E095035ED8}" srcOrd="1" destOrd="0" presId="urn:microsoft.com/office/officeart/2018/5/layout/IconCircleLabelList"/>
    <dgm:cxn modelId="{AF3774DC-B18C-834E-B2E9-D77B19CDF046}" type="presParOf" srcId="{F54A96AB-71C0-4C99-9B2C-2374664E606D}" destId="{8C71624B-11C5-4392-9566-66F0B55F91D1}" srcOrd="2" destOrd="0" presId="urn:microsoft.com/office/officeart/2018/5/layout/IconCircleLabelList"/>
    <dgm:cxn modelId="{73C08274-29C8-C042-8160-B884DD98A7B9}" type="presParOf" srcId="{F54A96AB-71C0-4C99-9B2C-2374664E606D}" destId="{4AA17942-63FA-4B61-8324-C56F7E8D3274}" srcOrd="3" destOrd="0" presId="urn:microsoft.com/office/officeart/2018/5/layout/IconCircleLabelList"/>
    <dgm:cxn modelId="{98A32DDB-602F-6B44-94C4-570CE6A815A9}" type="presParOf" srcId="{537B0046-51FE-4DF0-8BA9-3E8271007DC7}" destId="{63E320E4-8C7F-4EE0-AD15-520AE8CD2388}" srcOrd="1" destOrd="0" presId="urn:microsoft.com/office/officeart/2018/5/layout/IconCircleLabelList"/>
    <dgm:cxn modelId="{19B4E351-D7FD-FF4D-A60E-52A70C0D09C3}" type="presParOf" srcId="{537B0046-51FE-4DF0-8BA9-3E8271007DC7}" destId="{C6A06AB2-DC25-4938-AF29-85B7FF1D5796}" srcOrd="2" destOrd="0" presId="urn:microsoft.com/office/officeart/2018/5/layout/IconCircleLabelList"/>
    <dgm:cxn modelId="{7E81C0E0-DE77-F54C-83F4-767B873B1A62}" type="presParOf" srcId="{C6A06AB2-DC25-4938-AF29-85B7FF1D5796}" destId="{27163C23-362D-41FA-BC80-E1698629837F}" srcOrd="0" destOrd="0" presId="urn:microsoft.com/office/officeart/2018/5/layout/IconCircleLabelList"/>
    <dgm:cxn modelId="{77CCB315-D53E-1B42-A17F-182D76BA4EFA}" type="presParOf" srcId="{C6A06AB2-DC25-4938-AF29-85B7FF1D5796}" destId="{E28B22D3-E9E3-44F5-87E7-220315CA807D}" srcOrd="1" destOrd="0" presId="urn:microsoft.com/office/officeart/2018/5/layout/IconCircleLabelList"/>
    <dgm:cxn modelId="{C7E7ED87-315B-0F45-91D7-F7D55C2457DF}" type="presParOf" srcId="{C6A06AB2-DC25-4938-AF29-85B7FF1D5796}" destId="{C68D832D-F8FA-42CA-97DF-5196608EFF21}" srcOrd="2" destOrd="0" presId="urn:microsoft.com/office/officeart/2018/5/layout/IconCircleLabelList"/>
    <dgm:cxn modelId="{1058A54C-935E-4F49-A489-9B779463EEE8}" type="presParOf" srcId="{C6A06AB2-DC25-4938-AF29-85B7FF1D5796}" destId="{B0C625A3-D384-46AF-8B10-349F4DE2D105}" srcOrd="3" destOrd="0" presId="urn:microsoft.com/office/officeart/2018/5/layout/IconCircleLabelList"/>
    <dgm:cxn modelId="{3BA05909-8D04-564F-94ED-F884317FC266}" type="presParOf" srcId="{537B0046-51FE-4DF0-8BA9-3E8271007DC7}" destId="{CAB54EB7-757E-4638-A87A-FC34F77F5863}" srcOrd="3" destOrd="0" presId="urn:microsoft.com/office/officeart/2018/5/layout/IconCircleLabelList"/>
    <dgm:cxn modelId="{5C054042-4235-7E4F-9B39-FB23FB79725D}" type="presParOf" srcId="{537B0046-51FE-4DF0-8BA9-3E8271007DC7}" destId="{557FEDC3-E4BF-477B-A522-812935AA252E}" srcOrd="4" destOrd="0" presId="urn:microsoft.com/office/officeart/2018/5/layout/IconCircleLabelList"/>
    <dgm:cxn modelId="{71C18435-90CE-D745-9199-1F9DDA6E4206}" type="presParOf" srcId="{557FEDC3-E4BF-477B-A522-812935AA252E}" destId="{F021E749-9DAC-4A4B-8EDE-7E6F1A41DBF8}" srcOrd="0" destOrd="0" presId="urn:microsoft.com/office/officeart/2018/5/layout/IconCircleLabelList"/>
    <dgm:cxn modelId="{928EBC12-FF4F-8C47-9D4B-7B8CF62E37FF}" type="presParOf" srcId="{557FEDC3-E4BF-477B-A522-812935AA252E}" destId="{8D30645F-6412-433B-B602-A013C8A6921C}" srcOrd="1" destOrd="0" presId="urn:microsoft.com/office/officeart/2018/5/layout/IconCircleLabelList"/>
    <dgm:cxn modelId="{7C36B153-9373-854D-9F4D-8D802C040061}" type="presParOf" srcId="{557FEDC3-E4BF-477B-A522-812935AA252E}" destId="{3CBC4D79-E5D7-4800-BDB6-349EFD5AA0DD}" srcOrd="2" destOrd="0" presId="urn:microsoft.com/office/officeart/2018/5/layout/IconCircleLabelList"/>
    <dgm:cxn modelId="{75B20CC3-240B-6646-899A-CDC1855FAAE5}" type="presParOf" srcId="{557FEDC3-E4BF-477B-A522-812935AA252E}" destId="{4431BB6E-E37C-4CAE-804F-7138821567FB}"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0A99F9F-D3A3-4557-B8A1-79D610E256C0}" type="doc">
      <dgm:prSet loTypeId="urn:microsoft.com/office/officeart/2018/5/layout/IconCircleLabelList" loCatId="icon" qsTypeId="urn:microsoft.com/office/officeart/2005/8/quickstyle/simple1" qsCatId="simple" csTypeId="urn:microsoft.com/office/officeart/2018/5/colors/Iconchunking_neutralicon_accent1_2" csCatId="accent1" phldr="1"/>
      <dgm:spPr/>
      <dgm:t>
        <a:bodyPr/>
        <a:lstStyle/>
        <a:p>
          <a:endParaRPr lang="en-US"/>
        </a:p>
      </dgm:t>
    </dgm:pt>
    <dgm:pt modelId="{948D6227-44AA-472F-85DB-E68485C5B5C5}">
      <dgm:prSet/>
      <dgm:spPr/>
      <dgm:t>
        <a:bodyPr/>
        <a:lstStyle/>
        <a:p>
          <a:pPr>
            <a:defRPr cap="all"/>
          </a:pPr>
          <a:r>
            <a:rPr lang="en-US"/>
            <a:t>Get the data</a:t>
          </a:r>
        </a:p>
      </dgm:t>
    </dgm:pt>
    <dgm:pt modelId="{7158B406-76FD-4F5B-8557-64A4907996FC}" type="parTrans" cxnId="{40C4E940-DA08-4267-BF13-B5B40752940E}">
      <dgm:prSet/>
      <dgm:spPr/>
      <dgm:t>
        <a:bodyPr/>
        <a:lstStyle/>
        <a:p>
          <a:endParaRPr lang="en-US"/>
        </a:p>
      </dgm:t>
    </dgm:pt>
    <dgm:pt modelId="{DBE7FD4D-834A-49D9-ABEB-DFCABF8FBF73}" type="sibTrans" cxnId="{40C4E940-DA08-4267-BF13-B5B40752940E}">
      <dgm:prSet/>
      <dgm:spPr/>
      <dgm:t>
        <a:bodyPr/>
        <a:lstStyle/>
        <a:p>
          <a:endParaRPr lang="en-US"/>
        </a:p>
      </dgm:t>
    </dgm:pt>
    <dgm:pt modelId="{15561785-F880-4732-8660-3B91921B0F2D}" type="pres">
      <dgm:prSet presAssocID="{F0A99F9F-D3A3-4557-B8A1-79D610E256C0}" presName="root" presStyleCnt="0">
        <dgm:presLayoutVars>
          <dgm:dir/>
          <dgm:resizeHandles val="exact"/>
        </dgm:presLayoutVars>
      </dgm:prSet>
      <dgm:spPr/>
    </dgm:pt>
    <dgm:pt modelId="{0C1B8BB7-273F-45DB-8A0D-645957D1673C}" type="pres">
      <dgm:prSet presAssocID="{948D6227-44AA-472F-85DB-E68485C5B5C5}" presName="compNode" presStyleCnt="0"/>
      <dgm:spPr/>
    </dgm:pt>
    <dgm:pt modelId="{4754D6C8-6E46-479A-AC0C-7F43FD4B352E}" type="pres">
      <dgm:prSet presAssocID="{948D6227-44AA-472F-85DB-E68485C5B5C5}" presName="iconBgRect" presStyleLbl="bgShp" presStyleIdx="0" presStyleCnt="1" custLinFactNeighborX="-2496" custLinFactNeighborY="10490"/>
      <dgm:spPr/>
    </dgm:pt>
    <dgm:pt modelId="{A4766F10-2363-418A-B13B-F8BE575EA462}" type="pres">
      <dgm:prSet presAssocID="{948D6227-44AA-472F-85DB-E68485C5B5C5}" presName="iconRect" presStyleLbl="node1" presStyleIdx="0" presStyleCnt="1" custLinFactNeighborX="-4350" custLinFactNeighborY="1828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77FEC430-D58D-4C91-9FCB-FA60821F1E71}" type="pres">
      <dgm:prSet presAssocID="{948D6227-44AA-472F-85DB-E68485C5B5C5}" presName="spaceRect" presStyleCnt="0"/>
      <dgm:spPr/>
    </dgm:pt>
    <dgm:pt modelId="{66A8A4E5-780E-4DC3-818D-59254C5B1AEC}" type="pres">
      <dgm:prSet presAssocID="{948D6227-44AA-472F-85DB-E68485C5B5C5}" presName="textRect" presStyleLbl="revTx" presStyleIdx="0" presStyleCnt="1" custLinFactNeighborX="-507" custLinFactNeighborY="35035">
        <dgm:presLayoutVars>
          <dgm:chMax val="1"/>
          <dgm:chPref val="1"/>
        </dgm:presLayoutVars>
      </dgm:prSet>
      <dgm:spPr/>
    </dgm:pt>
  </dgm:ptLst>
  <dgm:cxnLst>
    <dgm:cxn modelId="{3C30EF1B-2FFC-7A4E-84D9-183CAABDDE14}" type="presOf" srcId="{948D6227-44AA-472F-85DB-E68485C5B5C5}" destId="{66A8A4E5-780E-4DC3-818D-59254C5B1AEC}" srcOrd="0" destOrd="0" presId="urn:microsoft.com/office/officeart/2018/5/layout/IconCircleLabelList"/>
    <dgm:cxn modelId="{40C4E940-DA08-4267-BF13-B5B40752940E}" srcId="{F0A99F9F-D3A3-4557-B8A1-79D610E256C0}" destId="{948D6227-44AA-472F-85DB-E68485C5B5C5}" srcOrd="0" destOrd="0" parTransId="{7158B406-76FD-4F5B-8557-64A4907996FC}" sibTransId="{DBE7FD4D-834A-49D9-ABEB-DFCABF8FBF73}"/>
    <dgm:cxn modelId="{5673ADEC-F3B5-A241-AA3A-5E990E6DD15C}" type="presOf" srcId="{F0A99F9F-D3A3-4557-B8A1-79D610E256C0}" destId="{15561785-F880-4732-8660-3B91921B0F2D}" srcOrd="0" destOrd="0" presId="urn:microsoft.com/office/officeart/2018/5/layout/IconCircleLabelList"/>
    <dgm:cxn modelId="{BC49A293-4F99-CA40-81D4-0EE0FB6C3B8C}" type="presParOf" srcId="{15561785-F880-4732-8660-3B91921B0F2D}" destId="{0C1B8BB7-273F-45DB-8A0D-645957D1673C}" srcOrd="0" destOrd="0" presId="urn:microsoft.com/office/officeart/2018/5/layout/IconCircleLabelList"/>
    <dgm:cxn modelId="{CC58DB41-3421-F142-9EC4-CD81B3786DF2}" type="presParOf" srcId="{0C1B8BB7-273F-45DB-8A0D-645957D1673C}" destId="{4754D6C8-6E46-479A-AC0C-7F43FD4B352E}" srcOrd="0" destOrd="0" presId="urn:microsoft.com/office/officeart/2018/5/layout/IconCircleLabelList"/>
    <dgm:cxn modelId="{36D4E8D1-DA74-C941-9354-F8CA1B9D6468}" type="presParOf" srcId="{0C1B8BB7-273F-45DB-8A0D-645957D1673C}" destId="{A4766F10-2363-418A-B13B-F8BE575EA462}" srcOrd="1" destOrd="0" presId="urn:microsoft.com/office/officeart/2018/5/layout/IconCircleLabelList"/>
    <dgm:cxn modelId="{61639B0B-C147-8142-9DC8-C7728CD4F956}" type="presParOf" srcId="{0C1B8BB7-273F-45DB-8A0D-645957D1673C}" destId="{77FEC430-D58D-4C91-9FCB-FA60821F1E71}" srcOrd="2" destOrd="0" presId="urn:microsoft.com/office/officeart/2018/5/layout/IconCircleLabelList"/>
    <dgm:cxn modelId="{7EF8F16A-F853-D94B-998D-199AFC5DEAA9}" type="presParOf" srcId="{0C1B8BB7-273F-45DB-8A0D-645957D1673C}" destId="{66A8A4E5-780E-4DC3-818D-59254C5B1AEC}"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0A99F9F-D3A3-4557-B8A1-79D610E256C0}"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948D6227-44AA-472F-85DB-E68485C5B5C5}">
      <dgm:prSet/>
      <dgm:spPr/>
      <dgm:t>
        <a:bodyPr/>
        <a:lstStyle/>
        <a:p>
          <a:pPr>
            <a:lnSpc>
              <a:spcPct val="100000"/>
            </a:lnSpc>
          </a:pPr>
          <a:r>
            <a:rPr lang="en-US"/>
            <a:t>Get the data</a:t>
          </a:r>
        </a:p>
      </dgm:t>
    </dgm:pt>
    <dgm:pt modelId="{7158B406-76FD-4F5B-8557-64A4907996FC}" type="parTrans" cxnId="{40C4E940-DA08-4267-BF13-B5B40752940E}">
      <dgm:prSet/>
      <dgm:spPr/>
      <dgm:t>
        <a:bodyPr/>
        <a:lstStyle/>
        <a:p>
          <a:endParaRPr lang="en-US"/>
        </a:p>
      </dgm:t>
    </dgm:pt>
    <dgm:pt modelId="{DBE7FD4D-834A-49D9-ABEB-DFCABF8FBF73}" type="sibTrans" cxnId="{40C4E940-DA08-4267-BF13-B5B40752940E}">
      <dgm:prSet/>
      <dgm:spPr/>
      <dgm:t>
        <a:bodyPr/>
        <a:lstStyle/>
        <a:p>
          <a:endParaRPr lang="en-US"/>
        </a:p>
      </dgm:t>
    </dgm:pt>
    <dgm:pt modelId="{1C70697A-42C1-5343-B599-90F8AA52AC7C}">
      <dgm:prSet/>
      <dgm:spPr/>
      <dgm:t>
        <a:bodyPr/>
        <a:lstStyle/>
        <a:p>
          <a:pPr>
            <a:lnSpc>
              <a:spcPct val="100000"/>
            </a:lnSpc>
          </a:pPr>
          <a:r>
            <a:rPr lang="en-US"/>
            <a:t>Garbage in, garbage out</a:t>
          </a:r>
        </a:p>
      </dgm:t>
    </dgm:pt>
    <dgm:pt modelId="{AEC659A4-02FA-8041-95A2-2D0F94624FC3}" type="parTrans" cxnId="{2A3CAD41-A42E-FC45-A306-FA311BAD234A}">
      <dgm:prSet/>
      <dgm:spPr/>
      <dgm:t>
        <a:bodyPr/>
        <a:lstStyle/>
        <a:p>
          <a:endParaRPr lang="en-US"/>
        </a:p>
      </dgm:t>
    </dgm:pt>
    <dgm:pt modelId="{C3624FA9-6195-AF47-B680-FF0BD1E16564}" type="sibTrans" cxnId="{2A3CAD41-A42E-FC45-A306-FA311BAD234A}">
      <dgm:prSet/>
      <dgm:spPr/>
      <dgm:t>
        <a:bodyPr/>
        <a:lstStyle/>
        <a:p>
          <a:endParaRPr lang="en-US"/>
        </a:p>
      </dgm:t>
    </dgm:pt>
    <dgm:pt modelId="{20D7DAA6-00D7-4C0C-8ED0-8A64DCC620EF}" type="pres">
      <dgm:prSet presAssocID="{F0A99F9F-D3A3-4557-B8A1-79D610E256C0}" presName="root" presStyleCnt="0">
        <dgm:presLayoutVars>
          <dgm:dir/>
          <dgm:resizeHandles val="exact"/>
        </dgm:presLayoutVars>
      </dgm:prSet>
      <dgm:spPr/>
    </dgm:pt>
    <dgm:pt modelId="{37689596-EDBA-4D3B-B056-CDE85D979DF7}" type="pres">
      <dgm:prSet presAssocID="{948D6227-44AA-472F-85DB-E68485C5B5C5}" presName="compNode" presStyleCnt="0"/>
      <dgm:spPr/>
    </dgm:pt>
    <dgm:pt modelId="{4633A751-2944-45DE-BE8A-ACE9AED23748}" type="pres">
      <dgm:prSet presAssocID="{948D6227-44AA-472F-85DB-E68485C5B5C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9EA57289-861C-4F62-9B8A-FDF6ED98B857}" type="pres">
      <dgm:prSet presAssocID="{948D6227-44AA-472F-85DB-E68485C5B5C5}" presName="spaceRect" presStyleCnt="0"/>
      <dgm:spPr/>
    </dgm:pt>
    <dgm:pt modelId="{BD9CEFCD-9D65-4330-8BD0-B01B0D8571B1}" type="pres">
      <dgm:prSet presAssocID="{948D6227-44AA-472F-85DB-E68485C5B5C5}" presName="textRect" presStyleLbl="revTx" presStyleIdx="0" presStyleCnt="2">
        <dgm:presLayoutVars>
          <dgm:chMax val="1"/>
          <dgm:chPref val="1"/>
        </dgm:presLayoutVars>
      </dgm:prSet>
      <dgm:spPr/>
    </dgm:pt>
    <dgm:pt modelId="{99389B9D-B139-4B27-80D2-71D94F112329}" type="pres">
      <dgm:prSet presAssocID="{DBE7FD4D-834A-49D9-ABEB-DFCABF8FBF73}" presName="sibTrans" presStyleCnt="0"/>
      <dgm:spPr/>
    </dgm:pt>
    <dgm:pt modelId="{E9A554F9-CEF4-4B2C-8B2F-EDD131C48E95}" type="pres">
      <dgm:prSet presAssocID="{1C70697A-42C1-5343-B599-90F8AA52AC7C}" presName="compNode" presStyleCnt="0"/>
      <dgm:spPr/>
    </dgm:pt>
    <dgm:pt modelId="{3C3EC3FD-8494-462F-AB38-C3DA39A32DF9}" type="pres">
      <dgm:prSet presAssocID="{1C70697A-42C1-5343-B599-90F8AA52AC7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arbage"/>
        </a:ext>
      </dgm:extLst>
    </dgm:pt>
    <dgm:pt modelId="{D498B29E-EE39-44A3-B4C4-2B189F7B6E03}" type="pres">
      <dgm:prSet presAssocID="{1C70697A-42C1-5343-B599-90F8AA52AC7C}" presName="spaceRect" presStyleCnt="0"/>
      <dgm:spPr/>
    </dgm:pt>
    <dgm:pt modelId="{8ACB2D96-2ED5-482A-AE6B-20F21685A1C3}" type="pres">
      <dgm:prSet presAssocID="{1C70697A-42C1-5343-B599-90F8AA52AC7C}" presName="textRect" presStyleLbl="revTx" presStyleIdx="1" presStyleCnt="2">
        <dgm:presLayoutVars>
          <dgm:chMax val="1"/>
          <dgm:chPref val="1"/>
        </dgm:presLayoutVars>
      </dgm:prSet>
      <dgm:spPr/>
    </dgm:pt>
  </dgm:ptLst>
  <dgm:cxnLst>
    <dgm:cxn modelId="{AE711418-1F0F-C94D-B905-EBEB7FF641DB}" type="presOf" srcId="{948D6227-44AA-472F-85DB-E68485C5B5C5}" destId="{BD9CEFCD-9D65-4330-8BD0-B01B0D8571B1}" srcOrd="0" destOrd="0" presId="urn:microsoft.com/office/officeart/2018/2/layout/IconLabelList"/>
    <dgm:cxn modelId="{40C4E940-DA08-4267-BF13-B5B40752940E}" srcId="{F0A99F9F-D3A3-4557-B8A1-79D610E256C0}" destId="{948D6227-44AA-472F-85DB-E68485C5B5C5}" srcOrd="0" destOrd="0" parTransId="{7158B406-76FD-4F5B-8557-64A4907996FC}" sibTransId="{DBE7FD4D-834A-49D9-ABEB-DFCABF8FBF73}"/>
    <dgm:cxn modelId="{2A3CAD41-A42E-FC45-A306-FA311BAD234A}" srcId="{F0A99F9F-D3A3-4557-B8A1-79D610E256C0}" destId="{1C70697A-42C1-5343-B599-90F8AA52AC7C}" srcOrd="1" destOrd="0" parTransId="{AEC659A4-02FA-8041-95A2-2D0F94624FC3}" sibTransId="{C3624FA9-6195-AF47-B680-FF0BD1E16564}"/>
    <dgm:cxn modelId="{B3BD2D4A-81B3-9845-82DF-6F98FB6F1215}" type="presOf" srcId="{F0A99F9F-D3A3-4557-B8A1-79D610E256C0}" destId="{20D7DAA6-00D7-4C0C-8ED0-8A64DCC620EF}" srcOrd="0" destOrd="0" presId="urn:microsoft.com/office/officeart/2018/2/layout/IconLabelList"/>
    <dgm:cxn modelId="{8131EDED-D3CF-0E4B-8343-8DBE5D92662A}" type="presOf" srcId="{1C70697A-42C1-5343-B599-90F8AA52AC7C}" destId="{8ACB2D96-2ED5-482A-AE6B-20F21685A1C3}" srcOrd="0" destOrd="0" presId="urn:microsoft.com/office/officeart/2018/2/layout/IconLabelList"/>
    <dgm:cxn modelId="{3B01D3A0-9CFB-8944-AA35-6BF80847A1CD}" type="presParOf" srcId="{20D7DAA6-00D7-4C0C-8ED0-8A64DCC620EF}" destId="{37689596-EDBA-4D3B-B056-CDE85D979DF7}" srcOrd="0" destOrd="0" presId="urn:microsoft.com/office/officeart/2018/2/layout/IconLabelList"/>
    <dgm:cxn modelId="{7AED2F8C-4D93-9943-A25F-6C6A270226FB}" type="presParOf" srcId="{37689596-EDBA-4D3B-B056-CDE85D979DF7}" destId="{4633A751-2944-45DE-BE8A-ACE9AED23748}" srcOrd="0" destOrd="0" presId="urn:microsoft.com/office/officeart/2018/2/layout/IconLabelList"/>
    <dgm:cxn modelId="{630EFF1C-6D27-1941-B113-857DD413C24A}" type="presParOf" srcId="{37689596-EDBA-4D3B-B056-CDE85D979DF7}" destId="{9EA57289-861C-4F62-9B8A-FDF6ED98B857}" srcOrd="1" destOrd="0" presId="urn:microsoft.com/office/officeart/2018/2/layout/IconLabelList"/>
    <dgm:cxn modelId="{965F3EAA-FE33-1545-AF63-71D105DBC20B}" type="presParOf" srcId="{37689596-EDBA-4D3B-B056-CDE85D979DF7}" destId="{BD9CEFCD-9D65-4330-8BD0-B01B0D8571B1}" srcOrd="2" destOrd="0" presId="urn:microsoft.com/office/officeart/2018/2/layout/IconLabelList"/>
    <dgm:cxn modelId="{5D39C8C8-FA7F-2846-933F-57E858FB83FB}" type="presParOf" srcId="{20D7DAA6-00D7-4C0C-8ED0-8A64DCC620EF}" destId="{99389B9D-B139-4B27-80D2-71D94F112329}" srcOrd="1" destOrd="0" presId="urn:microsoft.com/office/officeart/2018/2/layout/IconLabelList"/>
    <dgm:cxn modelId="{A8033419-0214-754C-8F20-CF5148A16D6E}" type="presParOf" srcId="{20D7DAA6-00D7-4C0C-8ED0-8A64DCC620EF}" destId="{E9A554F9-CEF4-4B2C-8B2F-EDD131C48E95}" srcOrd="2" destOrd="0" presId="urn:microsoft.com/office/officeart/2018/2/layout/IconLabelList"/>
    <dgm:cxn modelId="{98E536A4-0F5F-8B46-8267-DC29B31BB6C3}" type="presParOf" srcId="{E9A554F9-CEF4-4B2C-8B2F-EDD131C48E95}" destId="{3C3EC3FD-8494-462F-AB38-C3DA39A32DF9}" srcOrd="0" destOrd="0" presId="urn:microsoft.com/office/officeart/2018/2/layout/IconLabelList"/>
    <dgm:cxn modelId="{1BAD23E6-9A9E-5443-9281-09C137A42E5C}" type="presParOf" srcId="{E9A554F9-CEF4-4B2C-8B2F-EDD131C48E95}" destId="{D498B29E-EE39-44A3-B4C4-2B189F7B6E03}" srcOrd="1" destOrd="0" presId="urn:microsoft.com/office/officeart/2018/2/layout/IconLabelList"/>
    <dgm:cxn modelId="{41C64EC7-5CBB-DA4D-A7EC-4254AD9BC654}" type="presParOf" srcId="{E9A554F9-CEF4-4B2C-8B2F-EDD131C48E95}" destId="{8ACB2D96-2ED5-482A-AE6B-20F21685A1C3}"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0A99F9F-D3A3-4557-B8A1-79D610E256C0}" type="doc">
      <dgm:prSet loTypeId="urn:microsoft.com/office/officeart/2018/2/layout/IconLabelList" loCatId="icon" qsTypeId="urn:microsoft.com/office/officeart/2005/8/quickstyle/simple1" qsCatId="simple" csTypeId="urn:microsoft.com/office/officeart/2018/5/colors/Iconchunking_neutralbg_accent3_2" csCatId="accent3" phldr="1"/>
      <dgm:spPr/>
      <dgm:t>
        <a:bodyPr/>
        <a:lstStyle/>
        <a:p>
          <a:endParaRPr lang="en-US"/>
        </a:p>
      </dgm:t>
    </dgm:pt>
    <dgm:pt modelId="{948D6227-44AA-472F-85DB-E68485C5B5C5}">
      <dgm:prSet/>
      <dgm:spPr/>
      <dgm:t>
        <a:bodyPr/>
        <a:lstStyle/>
        <a:p>
          <a:r>
            <a:rPr lang="en-US"/>
            <a:t>Get the data</a:t>
          </a:r>
        </a:p>
      </dgm:t>
    </dgm:pt>
    <dgm:pt modelId="{7158B406-76FD-4F5B-8557-64A4907996FC}" type="parTrans" cxnId="{40C4E940-DA08-4267-BF13-B5B40752940E}">
      <dgm:prSet/>
      <dgm:spPr/>
      <dgm:t>
        <a:bodyPr/>
        <a:lstStyle/>
        <a:p>
          <a:endParaRPr lang="en-US"/>
        </a:p>
      </dgm:t>
    </dgm:pt>
    <dgm:pt modelId="{DBE7FD4D-834A-49D9-ABEB-DFCABF8FBF73}" type="sibTrans" cxnId="{40C4E940-DA08-4267-BF13-B5B40752940E}">
      <dgm:prSet/>
      <dgm:spPr/>
      <dgm:t>
        <a:bodyPr/>
        <a:lstStyle/>
        <a:p>
          <a:endParaRPr lang="en-US"/>
        </a:p>
      </dgm:t>
    </dgm:pt>
    <dgm:pt modelId="{C27270B2-F76A-490A-B561-72FF1DCBD3F7}">
      <dgm:prSet/>
      <dgm:spPr/>
      <dgm:t>
        <a:bodyPr/>
        <a:lstStyle/>
        <a:p>
          <a:r>
            <a:rPr lang="en-US"/>
            <a:t>Garbage in, garbage out</a:t>
          </a:r>
        </a:p>
      </dgm:t>
    </dgm:pt>
    <dgm:pt modelId="{C2BCC02F-1AF1-4493-A7C1-AE6458072C3E}" type="sibTrans" cxnId="{44FC975E-7652-444D-B265-E2B3E4EB4F06}">
      <dgm:prSet/>
      <dgm:spPr/>
      <dgm:t>
        <a:bodyPr/>
        <a:lstStyle/>
        <a:p>
          <a:endParaRPr lang="en-US"/>
        </a:p>
      </dgm:t>
    </dgm:pt>
    <dgm:pt modelId="{82F8F2D1-74AB-40D8-BDF9-997F29862F96}" type="parTrans" cxnId="{44FC975E-7652-444D-B265-E2B3E4EB4F06}">
      <dgm:prSet/>
      <dgm:spPr/>
      <dgm:t>
        <a:bodyPr/>
        <a:lstStyle/>
        <a:p>
          <a:endParaRPr lang="en-US"/>
        </a:p>
      </dgm:t>
    </dgm:pt>
    <dgm:pt modelId="{1C70697A-42C1-5343-B599-90F8AA52AC7C}">
      <dgm:prSet/>
      <dgm:spPr/>
      <dgm:t>
        <a:bodyPr/>
        <a:lstStyle/>
        <a:p>
          <a:r>
            <a:rPr lang="en-US"/>
            <a:t>Find connections</a:t>
          </a:r>
        </a:p>
      </dgm:t>
    </dgm:pt>
    <dgm:pt modelId="{C3624FA9-6195-AF47-B680-FF0BD1E16564}" type="sibTrans" cxnId="{2A3CAD41-A42E-FC45-A306-FA311BAD234A}">
      <dgm:prSet/>
      <dgm:spPr/>
      <dgm:t>
        <a:bodyPr/>
        <a:lstStyle/>
        <a:p>
          <a:endParaRPr lang="en-US"/>
        </a:p>
      </dgm:t>
    </dgm:pt>
    <dgm:pt modelId="{AEC659A4-02FA-8041-95A2-2D0F94624FC3}" type="parTrans" cxnId="{2A3CAD41-A42E-FC45-A306-FA311BAD234A}">
      <dgm:prSet/>
      <dgm:spPr/>
      <dgm:t>
        <a:bodyPr/>
        <a:lstStyle/>
        <a:p>
          <a:endParaRPr lang="en-US"/>
        </a:p>
      </dgm:t>
    </dgm:pt>
    <dgm:pt modelId="{5E0F3EE2-6F26-4B50-9587-D4421CF74C82}" type="pres">
      <dgm:prSet presAssocID="{F0A99F9F-D3A3-4557-B8A1-79D610E256C0}" presName="root" presStyleCnt="0">
        <dgm:presLayoutVars>
          <dgm:dir/>
          <dgm:resizeHandles val="exact"/>
        </dgm:presLayoutVars>
      </dgm:prSet>
      <dgm:spPr/>
    </dgm:pt>
    <dgm:pt modelId="{CE2DD646-188C-4F14-9F81-D97EFA2B5108}" type="pres">
      <dgm:prSet presAssocID="{948D6227-44AA-472F-85DB-E68485C5B5C5}" presName="compNode" presStyleCnt="0"/>
      <dgm:spPr/>
    </dgm:pt>
    <dgm:pt modelId="{82BFE5D4-554F-43AB-9777-BCA4458237C1}" type="pres">
      <dgm:prSet presAssocID="{948D6227-44AA-472F-85DB-E68485C5B5C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30C513A4-F447-46F4-BA97-49D42FBF7A5D}" type="pres">
      <dgm:prSet presAssocID="{948D6227-44AA-472F-85DB-E68485C5B5C5}" presName="spaceRect" presStyleCnt="0"/>
      <dgm:spPr/>
    </dgm:pt>
    <dgm:pt modelId="{924D4AFC-F406-44C8-86B8-8F06C693FB34}" type="pres">
      <dgm:prSet presAssocID="{948D6227-44AA-472F-85DB-E68485C5B5C5}" presName="textRect" presStyleLbl="revTx" presStyleIdx="0" presStyleCnt="3">
        <dgm:presLayoutVars>
          <dgm:chMax val="1"/>
          <dgm:chPref val="1"/>
        </dgm:presLayoutVars>
      </dgm:prSet>
      <dgm:spPr/>
    </dgm:pt>
    <dgm:pt modelId="{AE15A9E2-AE45-4828-83B2-EE116374F2D2}" type="pres">
      <dgm:prSet presAssocID="{DBE7FD4D-834A-49D9-ABEB-DFCABF8FBF73}" presName="sibTrans" presStyleCnt="0"/>
      <dgm:spPr/>
    </dgm:pt>
    <dgm:pt modelId="{4B43FF53-E455-4313-A22B-D0A78B62E1E1}" type="pres">
      <dgm:prSet presAssocID="{C27270B2-F76A-490A-B561-72FF1DCBD3F7}" presName="compNode" presStyleCnt="0"/>
      <dgm:spPr/>
    </dgm:pt>
    <dgm:pt modelId="{FED905D6-4B9E-4F12-BFFB-2A8B8BC72BB5}" type="pres">
      <dgm:prSet presAssocID="{C27270B2-F76A-490A-B561-72FF1DCBD3F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arbage"/>
        </a:ext>
      </dgm:extLst>
    </dgm:pt>
    <dgm:pt modelId="{1EF0C84C-D251-4B76-811D-DB0E94016B75}" type="pres">
      <dgm:prSet presAssocID="{C27270B2-F76A-490A-B561-72FF1DCBD3F7}" presName="spaceRect" presStyleCnt="0"/>
      <dgm:spPr/>
    </dgm:pt>
    <dgm:pt modelId="{904F11BA-1827-459E-84AB-0A8E58F9B222}" type="pres">
      <dgm:prSet presAssocID="{C27270B2-F76A-490A-B561-72FF1DCBD3F7}" presName="textRect" presStyleLbl="revTx" presStyleIdx="1" presStyleCnt="3">
        <dgm:presLayoutVars>
          <dgm:chMax val="1"/>
          <dgm:chPref val="1"/>
        </dgm:presLayoutVars>
      </dgm:prSet>
      <dgm:spPr/>
    </dgm:pt>
    <dgm:pt modelId="{9A747BDB-8DE0-074B-A009-0DD59D48FD82}" type="pres">
      <dgm:prSet presAssocID="{C2BCC02F-1AF1-4493-A7C1-AE6458072C3E}" presName="sibTrans" presStyleCnt="0"/>
      <dgm:spPr/>
    </dgm:pt>
    <dgm:pt modelId="{60223ED8-CB9E-43AA-A78B-3F54224830DF}" type="pres">
      <dgm:prSet presAssocID="{1C70697A-42C1-5343-B599-90F8AA52AC7C}" presName="compNode" presStyleCnt="0"/>
      <dgm:spPr/>
    </dgm:pt>
    <dgm:pt modelId="{6CF8644E-43FE-4CE7-AAA1-15A4777C131E}" type="pres">
      <dgm:prSet presAssocID="{1C70697A-42C1-5343-B599-90F8AA52AC7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4BB8B4CB-F35D-4A4F-B9D4-8F30875B4DF5}" type="pres">
      <dgm:prSet presAssocID="{1C70697A-42C1-5343-B599-90F8AA52AC7C}" presName="spaceRect" presStyleCnt="0"/>
      <dgm:spPr/>
    </dgm:pt>
    <dgm:pt modelId="{5565C5B7-1845-4B6D-8DB3-87989BAB6853}" type="pres">
      <dgm:prSet presAssocID="{1C70697A-42C1-5343-B599-90F8AA52AC7C}" presName="textRect" presStyleLbl="revTx" presStyleIdx="2" presStyleCnt="3">
        <dgm:presLayoutVars>
          <dgm:chMax val="1"/>
          <dgm:chPref val="1"/>
        </dgm:presLayoutVars>
      </dgm:prSet>
      <dgm:spPr/>
    </dgm:pt>
  </dgm:ptLst>
  <dgm:cxnLst>
    <dgm:cxn modelId="{C535D302-0D53-C94A-90A2-94C8D4D6AF6C}" type="presOf" srcId="{F0A99F9F-D3A3-4557-B8A1-79D610E256C0}" destId="{5E0F3EE2-6F26-4B50-9587-D4421CF74C82}" srcOrd="0" destOrd="0" presId="urn:microsoft.com/office/officeart/2018/2/layout/IconLabelList"/>
    <dgm:cxn modelId="{D935DF08-1169-6947-B2FF-3053159DF207}" type="presOf" srcId="{948D6227-44AA-472F-85DB-E68485C5B5C5}" destId="{924D4AFC-F406-44C8-86B8-8F06C693FB34}" srcOrd="0" destOrd="0" presId="urn:microsoft.com/office/officeart/2018/2/layout/IconLabelList"/>
    <dgm:cxn modelId="{40C4E940-DA08-4267-BF13-B5B40752940E}" srcId="{F0A99F9F-D3A3-4557-B8A1-79D610E256C0}" destId="{948D6227-44AA-472F-85DB-E68485C5B5C5}" srcOrd="0" destOrd="0" parTransId="{7158B406-76FD-4F5B-8557-64A4907996FC}" sibTransId="{DBE7FD4D-834A-49D9-ABEB-DFCABF8FBF73}"/>
    <dgm:cxn modelId="{2A3CAD41-A42E-FC45-A306-FA311BAD234A}" srcId="{F0A99F9F-D3A3-4557-B8A1-79D610E256C0}" destId="{1C70697A-42C1-5343-B599-90F8AA52AC7C}" srcOrd="2" destOrd="0" parTransId="{AEC659A4-02FA-8041-95A2-2D0F94624FC3}" sibTransId="{C3624FA9-6195-AF47-B680-FF0BD1E16564}"/>
    <dgm:cxn modelId="{44FC975E-7652-444D-B265-E2B3E4EB4F06}" srcId="{F0A99F9F-D3A3-4557-B8A1-79D610E256C0}" destId="{C27270B2-F76A-490A-B561-72FF1DCBD3F7}" srcOrd="1" destOrd="0" parTransId="{82F8F2D1-74AB-40D8-BDF9-997F29862F96}" sibTransId="{C2BCC02F-1AF1-4493-A7C1-AE6458072C3E}"/>
    <dgm:cxn modelId="{6811578A-431B-9947-88B8-C3744CA24B53}" type="presOf" srcId="{C27270B2-F76A-490A-B561-72FF1DCBD3F7}" destId="{904F11BA-1827-459E-84AB-0A8E58F9B222}" srcOrd="0" destOrd="0" presId="urn:microsoft.com/office/officeart/2018/2/layout/IconLabelList"/>
    <dgm:cxn modelId="{15729DEC-B087-AD49-AF29-23D1D85BD2D7}" type="presOf" srcId="{1C70697A-42C1-5343-B599-90F8AA52AC7C}" destId="{5565C5B7-1845-4B6D-8DB3-87989BAB6853}" srcOrd="0" destOrd="0" presId="urn:microsoft.com/office/officeart/2018/2/layout/IconLabelList"/>
    <dgm:cxn modelId="{F63E3B79-9C09-0E4B-85C4-9EFF07DEF664}" type="presParOf" srcId="{5E0F3EE2-6F26-4B50-9587-D4421CF74C82}" destId="{CE2DD646-188C-4F14-9F81-D97EFA2B5108}" srcOrd="0" destOrd="0" presId="urn:microsoft.com/office/officeart/2018/2/layout/IconLabelList"/>
    <dgm:cxn modelId="{370919DA-4F93-8146-A8D5-105B22A8199B}" type="presParOf" srcId="{CE2DD646-188C-4F14-9F81-D97EFA2B5108}" destId="{82BFE5D4-554F-43AB-9777-BCA4458237C1}" srcOrd="0" destOrd="0" presId="urn:microsoft.com/office/officeart/2018/2/layout/IconLabelList"/>
    <dgm:cxn modelId="{C8E34C53-ADF5-7245-930F-A8F36D34519A}" type="presParOf" srcId="{CE2DD646-188C-4F14-9F81-D97EFA2B5108}" destId="{30C513A4-F447-46F4-BA97-49D42FBF7A5D}" srcOrd="1" destOrd="0" presId="urn:microsoft.com/office/officeart/2018/2/layout/IconLabelList"/>
    <dgm:cxn modelId="{A2A4ED92-38B8-4340-AC1D-3D504433A2A3}" type="presParOf" srcId="{CE2DD646-188C-4F14-9F81-D97EFA2B5108}" destId="{924D4AFC-F406-44C8-86B8-8F06C693FB34}" srcOrd="2" destOrd="0" presId="urn:microsoft.com/office/officeart/2018/2/layout/IconLabelList"/>
    <dgm:cxn modelId="{E6CB9597-00D1-534C-84AD-6F9D95B2B00C}" type="presParOf" srcId="{5E0F3EE2-6F26-4B50-9587-D4421CF74C82}" destId="{AE15A9E2-AE45-4828-83B2-EE116374F2D2}" srcOrd="1" destOrd="0" presId="urn:microsoft.com/office/officeart/2018/2/layout/IconLabelList"/>
    <dgm:cxn modelId="{274E1916-B517-8749-B0AF-2D9B004AA151}" type="presParOf" srcId="{5E0F3EE2-6F26-4B50-9587-D4421CF74C82}" destId="{4B43FF53-E455-4313-A22B-D0A78B62E1E1}" srcOrd="2" destOrd="0" presId="urn:microsoft.com/office/officeart/2018/2/layout/IconLabelList"/>
    <dgm:cxn modelId="{34072356-8476-824E-B7C2-A345BDEFB0AA}" type="presParOf" srcId="{4B43FF53-E455-4313-A22B-D0A78B62E1E1}" destId="{FED905D6-4B9E-4F12-BFFB-2A8B8BC72BB5}" srcOrd="0" destOrd="0" presId="urn:microsoft.com/office/officeart/2018/2/layout/IconLabelList"/>
    <dgm:cxn modelId="{3E989813-B928-4A47-A8FD-5FE91AF3DCFC}" type="presParOf" srcId="{4B43FF53-E455-4313-A22B-D0A78B62E1E1}" destId="{1EF0C84C-D251-4B76-811D-DB0E94016B75}" srcOrd="1" destOrd="0" presId="urn:microsoft.com/office/officeart/2018/2/layout/IconLabelList"/>
    <dgm:cxn modelId="{5AE355FF-FB40-6F44-A932-B4A2EC1AFF60}" type="presParOf" srcId="{4B43FF53-E455-4313-A22B-D0A78B62E1E1}" destId="{904F11BA-1827-459E-84AB-0A8E58F9B222}" srcOrd="2" destOrd="0" presId="urn:microsoft.com/office/officeart/2018/2/layout/IconLabelList"/>
    <dgm:cxn modelId="{61B7A021-54B6-534D-BEC8-6EB888D53983}" type="presParOf" srcId="{5E0F3EE2-6F26-4B50-9587-D4421CF74C82}" destId="{9A747BDB-8DE0-074B-A009-0DD59D48FD82}" srcOrd="3" destOrd="0" presId="urn:microsoft.com/office/officeart/2018/2/layout/IconLabelList"/>
    <dgm:cxn modelId="{7073E0D5-E3D2-BA4B-8FFA-606764AA77AC}" type="presParOf" srcId="{5E0F3EE2-6F26-4B50-9587-D4421CF74C82}" destId="{60223ED8-CB9E-43AA-A78B-3F54224830DF}" srcOrd="4" destOrd="0" presId="urn:microsoft.com/office/officeart/2018/2/layout/IconLabelList"/>
    <dgm:cxn modelId="{2A7A9207-80F8-5A48-9FE2-6667C4706D26}" type="presParOf" srcId="{60223ED8-CB9E-43AA-A78B-3F54224830DF}" destId="{6CF8644E-43FE-4CE7-AAA1-15A4777C131E}" srcOrd="0" destOrd="0" presId="urn:microsoft.com/office/officeart/2018/2/layout/IconLabelList"/>
    <dgm:cxn modelId="{42A97936-2E5C-4046-A4F5-3CC99B86B475}" type="presParOf" srcId="{60223ED8-CB9E-43AA-A78B-3F54224830DF}" destId="{4BB8B4CB-F35D-4A4F-B9D4-8F30875B4DF5}" srcOrd="1" destOrd="0" presId="urn:microsoft.com/office/officeart/2018/2/layout/IconLabelList"/>
    <dgm:cxn modelId="{C39C6537-3E4F-4546-94DD-BB534C57EA1F}" type="presParOf" srcId="{60223ED8-CB9E-43AA-A78B-3F54224830DF}" destId="{5565C5B7-1845-4B6D-8DB3-87989BAB6853}"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0A99F9F-D3A3-4557-B8A1-79D610E256C0}"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48D6227-44AA-472F-85DB-E68485C5B5C5}">
      <dgm:prSet/>
      <dgm:spPr/>
      <dgm:t>
        <a:bodyPr/>
        <a:lstStyle/>
        <a:p>
          <a:pPr>
            <a:lnSpc>
              <a:spcPct val="100000"/>
            </a:lnSpc>
            <a:defRPr cap="all"/>
          </a:pPr>
          <a:r>
            <a:rPr lang="en-US" dirty="0"/>
            <a:t>Get the data</a:t>
          </a:r>
        </a:p>
      </dgm:t>
    </dgm:pt>
    <dgm:pt modelId="{7158B406-76FD-4F5B-8557-64A4907996FC}" type="parTrans" cxnId="{40C4E940-DA08-4267-BF13-B5B40752940E}">
      <dgm:prSet/>
      <dgm:spPr/>
      <dgm:t>
        <a:bodyPr/>
        <a:lstStyle/>
        <a:p>
          <a:endParaRPr lang="en-US"/>
        </a:p>
      </dgm:t>
    </dgm:pt>
    <dgm:pt modelId="{DBE7FD4D-834A-49D9-ABEB-DFCABF8FBF73}" type="sibTrans" cxnId="{40C4E940-DA08-4267-BF13-B5B40752940E}">
      <dgm:prSet/>
      <dgm:spPr/>
      <dgm:t>
        <a:bodyPr/>
        <a:lstStyle/>
        <a:p>
          <a:pPr>
            <a:lnSpc>
              <a:spcPct val="100000"/>
            </a:lnSpc>
          </a:pPr>
          <a:endParaRPr lang="en-US"/>
        </a:p>
      </dgm:t>
    </dgm:pt>
    <dgm:pt modelId="{C27270B2-F76A-490A-B561-72FF1DCBD3F7}">
      <dgm:prSet/>
      <dgm:spPr/>
      <dgm:t>
        <a:bodyPr/>
        <a:lstStyle/>
        <a:p>
          <a:pPr>
            <a:lnSpc>
              <a:spcPct val="100000"/>
            </a:lnSpc>
            <a:defRPr cap="all"/>
          </a:pPr>
          <a:r>
            <a:rPr lang="en-US"/>
            <a:t>Find connections</a:t>
          </a:r>
        </a:p>
      </dgm:t>
    </dgm:pt>
    <dgm:pt modelId="{82F8F2D1-74AB-40D8-BDF9-997F29862F96}" type="parTrans" cxnId="{44FC975E-7652-444D-B265-E2B3E4EB4F06}">
      <dgm:prSet/>
      <dgm:spPr/>
      <dgm:t>
        <a:bodyPr/>
        <a:lstStyle/>
        <a:p>
          <a:endParaRPr lang="en-US"/>
        </a:p>
      </dgm:t>
    </dgm:pt>
    <dgm:pt modelId="{C2BCC02F-1AF1-4493-A7C1-AE6458072C3E}" type="sibTrans" cxnId="{44FC975E-7652-444D-B265-E2B3E4EB4F06}">
      <dgm:prSet/>
      <dgm:spPr/>
      <dgm:t>
        <a:bodyPr/>
        <a:lstStyle/>
        <a:p>
          <a:pPr>
            <a:lnSpc>
              <a:spcPct val="100000"/>
            </a:lnSpc>
          </a:pPr>
          <a:endParaRPr lang="en-US"/>
        </a:p>
      </dgm:t>
    </dgm:pt>
    <dgm:pt modelId="{013FFB2B-E7E4-4D76-B16B-45CABFEC6D1F}">
      <dgm:prSet/>
      <dgm:spPr/>
      <dgm:t>
        <a:bodyPr/>
        <a:lstStyle/>
        <a:p>
          <a:pPr>
            <a:lnSpc>
              <a:spcPct val="100000"/>
            </a:lnSpc>
            <a:defRPr cap="all"/>
          </a:pPr>
          <a:r>
            <a:rPr lang="en-US" dirty="0"/>
            <a:t>Make predictions</a:t>
          </a:r>
        </a:p>
      </dgm:t>
    </dgm:pt>
    <dgm:pt modelId="{2B365F39-9779-48D3-ACA8-4E1DBB05F52A}" type="parTrans" cxnId="{849F73D6-A268-45DB-9251-D8451AF90A5B}">
      <dgm:prSet/>
      <dgm:spPr/>
      <dgm:t>
        <a:bodyPr/>
        <a:lstStyle/>
        <a:p>
          <a:endParaRPr lang="en-US"/>
        </a:p>
      </dgm:t>
    </dgm:pt>
    <dgm:pt modelId="{67BA6581-94A0-4B97-9E99-56D27F00B854}" type="sibTrans" cxnId="{849F73D6-A268-45DB-9251-D8451AF90A5B}">
      <dgm:prSet/>
      <dgm:spPr/>
      <dgm:t>
        <a:bodyPr/>
        <a:lstStyle/>
        <a:p>
          <a:endParaRPr lang="en-US"/>
        </a:p>
      </dgm:t>
    </dgm:pt>
    <dgm:pt modelId="{1C70697A-42C1-5343-B599-90F8AA52AC7C}">
      <dgm:prSet/>
      <dgm:spPr/>
      <dgm:t>
        <a:bodyPr/>
        <a:lstStyle/>
        <a:p>
          <a:pPr>
            <a:lnSpc>
              <a:spcPct val="100000"/>
            </a:lnSpc>
            <a:defRPr cap="all"/>
          </a:pPr>
          <a:r>
            <a:rPr lang="en-US" dirty="0"/>
            <a:t>Garbage in, garbage out</a:t>
          </a:r>
        </a:p>
      </dgm:t>
    </dgm:pt>
    <dgm:pt modelId="{AEC659A4-02FA-8041-95A2-2D0F94624FC3}" type="parTrans" cxnId="{2A3CAD41-A42E-FC45-A306-FA311BAD234A}">
      <dgm:prSet/>
      <dgm:spPr/>
      <dgm:t>
        <a:bodyPr/>
        <a:lstStyle/>
        <a:p>
          <a:endParaRPr lang="en-US"/>
        </a:p>
      </dgm:t>
    </dgm:pt>
    <dgm:pt modelId="{C3624FA9-6195-AF47-B680-FF0BD1E16564}" type="sibTrans" cxnId="{2A3CAD41-A42E-FC45-A306-FA311BAD234A}">
      <dgm:prSet/>
      <dgm:spPr/>
      <dgm:t>
        <a:bodyPr/>
        <a:lstStyle/>
        <a:p>
          <a:pPr>
            <a:lnSpc>
              <a:spcPct val="100000"/>
            </a:lnSpc>
          </a:pPr>
          <a:endParaRPr lang="en-US"/>
        </a:p>
      </dgm:t>
    </dgm:pt>
    <dgm:pt modelId="{15561785-F880-4732-8660-3B91921B0F2D}" type="pres">
      <dgm:prSet presAssocID="{F0A99F9F-D3A3-4557-B8A1-79D610E256C0}" presName="root" presStyleCnt="0">
        <dgm:presLayoutVars>
          <dgm:dir/>
          <dgm:resizeHandles val="exact"/>
        </dgm:presLayoutVars>
      </dgm:prSet>
      <dgm:spPr/>
    </dgm:pt>
    <dgm:pt modelId="{0C1B8BB7-273F-45DB-8A0D-645957D1673C}" type="pres">
      <dgm:prSet presAssocID="{948D6227-44AA-472F-85DB-E68485C5B5C5}" presName="compNode" presStyleCnt="0"/>
      <dgm:spPr/>
    </dgm:pt>
    <dgm:pt modelId="{4754D6C8-6E46-479A-AC0C-7F43FD4B352E}" type="pres">
      <dgm:prSet presAssocID="{948D6227-44AA-472F-85DB-E68485C5B5C5}" presName="iconBgRect" presStyleLbl="bgShp" presStyleIdx="0" presStyleCnt="4" custLinFactNeighborX="-2496" custLinFactNeighborY="10490"/>
      <dgm:spPr/>
    </dgm:pt>
    <dgm:pt modelId="{A4766F10-2363-418A-B13B-F8BE575EA462}" type="pres">
      <dgm:prSet presAssocID="{948D6227-44AA-472F-85DB-E68485C5B5C5}" presName="iconRect" presStyleLbl="node1" presStyleIdx="0" presStyleCnt="4" custLinFactNeighborX="-4350" custLinFactNeighborY="1828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77FEC430-D58D-4C91-9FCB-FA60821F1E71}" type="pres">
      <dgm:prSet presAssocID="{948D6227-44AA-472F-85DB-E68485C5B5C5}" presName="spaceRect" presStyleCnt="0"/>
      <dgm:spPr/>
    </dgm:pt>
    <dgm:pt modelId="{66A8A4E5-780E-4DC3-818D-59254C5B1AEC}" type="pres">
      <dgm:prSet presAssocID="{948D6227-44AA-472F-85DB-E68485C5B5C5}" presName="textRect" presStyleLbl="revTx" presStyleIdx="0" presStyleCnt="4" custLinFactNeighborX="-507" custLinFactNeighborY="35035">
        <dgm:presLayoutVars>
          <dgm:chMax val="1"/>
          <dgm:chPref val="1"/>
        </dgm:presLayoutVars>
      </dgm:prSet>
      <dgm:spPr/>
    </dgm:pt>
    <dgm:pt modelId="{8FBDB469-DBC0-4766-A7FE-B390E21E35C3}" type="pres">
      <dgm:prSet presAssocID="{DBE7FD4D-834A-49D9-ABEB-DFCABF8FBF73}" presName="sibTrans" presStyleCnt="0"/>
      <dgm:spPr/>
    </dgm:pt>
    <dgm:pt modelId="{044E0B40-E7C4-4F92-BCC0-E4E9AFD7CC2D}" type="pres">
      <dgm:prSet presAssocID="{1C70697A-42C1-5343-B599-90F8AA52AC7C}" presName="compNode" presStyleCnt="0"/>
      <dgm:spPr/>
    </dgm:pt>
    <dgm:pt modelId="{F0906D68-5E0C-4CAD-BEBC-33022346EE08}" type="pres">
      <dgm:prSet presAssocID="{1C70697A-42C1-5343-B599-90F8AA52AC7C}" presName="iconBgRect" presStyleLbl="bgShp" presStyleIdx="1" presStyleCnt="4" custLinFactX="87531" custLinFactNeighborX="100000" custLinFactNeighborY="285"/>
      <dgm:spPr/>
    </dgm:pt>
    <dgm:pt modelId="{21FE75D3-D4F8-4141-9425-ADA1A4E24612}" type="pres">
      <dgm:prSet presAssocID="{1C70697A-42C1-5343-B599-90F8AA52AC7C}" presName="iconRect" presStyleLbl="node1" presStyleIdx="1" presStyleCnt="4" custLinFactX="126840" custLinFactNeighborX="200000" custLinFactNeighborY="49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A0F4776B-BEE8-411F-A3C4-6C5E8CDB97FC}" type="pres">
      <dgm:prSet presAssocID="{1C70697A-42C1-5343-B599-90F8AA52AC7C}" presName="spaceRect" presStyleCnt="0"/>
      <dgm:spPr/>
    </dgm:pt>
    <dgm:pt modelId="{4596260A-5FD0-460A-A8FC-B624AC7D431A}" type="pres">
      <dgm:prSet presAssocID="{1C70697A-42C1-5343-B599-90F8AA52AC7C}" presName="textRect" presStyleLbl="revTx" presStyleIdx="1" presStyleCnt="4">
        <dgm:presLayoutVars>
          <dgm:chMax val="1"/>
          <dgm:chPref val="1"/>
        </dgm:presLayoutVars>
      </dgm:prSet>
      <dgm:spPr/>
    </dgm:pt>
    <dgm:pt modelId="{39494220-3A7E-488E-A458-205F742D9761}" type="pres">
      <dgm:prSet presAssocID="{C3624FA9-6195-AF47-B680-FF0BD1E16564}" presName="sibTrans" presStyleCnt="0"/>
      <dgm:spPr/>
    </dgm:pt>
    <dgm:pt modelId="{C23BFF6C-8191-4E9B-BF56-5816E85561DD}" type="pres">
      <dgm:prSet presAssocID="{C27270B2-F76A-490A-B561-72FF1DCBD3F7}" presName="compNode" presStyleCnt="0"/>
      <dgm:spPr/>
    </dgm:pt>
    <dgm:pt modelId="{67252D20-2C9B-4B53-95CD-6D6B7BC5ACD9}" type="pres">
      <dgm:prSet presAssocID="{C27270B2-F76A-490A-B561-72FF1DCBD3F7}" presName="iconBgRect" presStyleLbl="bgShp" presStyleIdx="2" presStyleCnt="4" custLinFactX="90043" custLinFactNeighborX="100000" custLinFactNeighborY="285"/>
      <dgm:spPr/>
    </dgm:pt>
    <dgm:pt modelId="{B2A275FB-4D3E-48CD-9EF0-97FA2D0B08EB}" type="pres">
      <dgm:prSet presAssocID="{C27270B2-F76A-490A-B561-72FF1DCBD3F7}" presName="iconRect" presStyleLbl="node1" presStyleIdx="2" presStyleCnt="4" custLinFactX="131218" custLinFactNeighborX="200000" custLinFactNeighborY="49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62F70CAE-6EBF-4D35-AFCA-BAF0F320D9EE}" type="pres">
      <dgm:prSet presAssocID="{C27270B2-F76A-490A-B561-72FF1DCBD3F7}" presName="spaceRect" presStyleCnt="0"/>
      <dgm:spPr/>
    </dgm:pt>
    <dgm:pt modelId="{D68CA104-1387-49F7-861B-7B8C4BAD16D1}" type="pres">
      <dgm:prSet presAssocID="{C27270B2-F76A-490A-B561-72FF1DCBD3F7}" presName="textRect" presStyleLbl="revTx" presStyleIdx="2" presStyleCnt="4">
        <dgm:presLayoutVars>
          <dgm:chMax val="1"/>
          <dgm:chPref val="1"/>
        </dgm:presLayoutVars>
      </dgm:prSet>
      <dgm:spPr/>
    </dgm:pt>
    <dgm:pt modelId="{26E53652-1FF0-45C9-8C8E-AFD822AA98A8}" type="pres">
      <dgm:prSet presAssocID="{C2BCC02F-1AF1-4493-A7C1-AE6458072C3E}" presName="sibTrans" presStyleCnt="0"/>
      <dgm:spPr/>
    </dgm:pt>
    <dgm:pt modelId="{81438736-A982-492E-A97C-DB7E1828CE6B}" type="pres">
      <dgm:prSet presAssocID="{013FFB2B-E7E4-4D76-B16B-45CABFEC6D1F}" presName="compNode" presStyleCnt="0"/>
      <dgm:spPr/>
    </dgm:pt>
    <dgm:pt modelId="{61DAC7EC-ECA9-4DF4-930F-12C2C1D0EF40}" type="pres">
      <dgm:prSet presAssocID="{013FFB2B-E7E4-4D76-B16B-45CABFEC6D1F}" presName="iconBgRect" presStyleLbl="bgShp" presStyleIdx="3" presStyleCnt="4" custLinFactX="-185946" custLinFactNeighborX="-200000" custLinFactNeighborY="7004"/>
      <dgm:spPr/>
    </dgm:pt>
    <dgm:pt modelId="{86688B42-721B-40DE-B168-D9C51025CEE9}" type="pres">
      <dgm:prSet presAssocID="{013FFB2B-E7E4-4D76-B16B-45CABFEC6D1F}" presName="iconRect" presStyleLbl="node1" presStyleIdx="3" presStyleCnt="4" custLinFactX="-300000" custLinFactNeighborX="-369731" custLinFactNeighborY="214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arbage"/>
        </a:ext>
      </dgm:extLst>
    </dgm:pt>
    <dgm:pt modelId="{17508229-1F2D-4603-9A2B-5EF43056CE2D}" type="pres">
      <dgm:prSet presAssocID="{013FFB2B-E7E4-4D76-B16B-45CABFEC6D1F}" presName="spaceRect" presStyleCnt="0"/>
      <dgm:spPr/>
    </dgm:pt>
    <dgm:pt modelId="{EF426461-1228-402C-AADA-46952CB2B6BD}" type="pres">
      <dgm:prSet presAssocID="{013FFB2B-E7E4-4D76-B16B-45CABFEC6D1F}" presName="textRect" presStyleLbl="revTx" presStyleIdx="3" presStyleCnt="4">
        <dgm:presLayoutVars>
          <dgm:chMax val="1"/>
          <dgm:chPref val="1"/>
        </dgm:presLayoutVars>
      </dgm:prSet>
      <dgm:spPr/>
    </dgm:pt>
  </dgm:ptLst>
  <dgm:cxnLst>
    <dgm:cxn modelId="{3C30EF1B-2FFC-7A4E-84D9-183CAABDDE14}" type="presOf" srcId="{948D6227-44AA-472F-85DB-E68485C5B5C5}" destId="{66A8A4E5-780E-4DC3-818D-59254C5B1AEC}" srcOrd="0" destOrd="0" presId="urn:microsoft.com/office/officeart/2018/5/layout/IconCircleLabelList"/>
    <dgm:cxn modelId="{40C4E940-DA08-4267-BF13-B5B40752940E}" srcId="{F0A99F9F-D3A3-4557-B8A1-79D610E256C0}" destId="{948D6227-44AA-472F-85DB-E68485C5B5C5}" srcOrd="0" destOrd="0" parTransId="{7158B406-76FD-4F5B-8557-64A4907996FC}" sibTransId="{DBE7FD4D-834A-49D9-ABEB-DFCABF8FBF73}"/>
    <dgm:cxn modelId="{2A3CAD41-A42E-FC45-A306-FA311BAD234A}" srcId="{F0A99F9F-D3A3-4557-B8A1-79D610E256C0}" destId="{1C70697A-42C1-5343-B599-90F8AA52AC7C}" srcOrd="1" destOrd="0" parTransId="{AEC659A4-02FA-8041-95A2-2D0F94624FC3}" sibTransId="{C3624FA9-6195-AF47-B680-FF0BD1E16564}"/>
    <dgm:cxn modelId="{44FC975E-7652-444D-B265-E2B3E4EB4F06}" srcId="{F0A99F9F-D3A3-4557-B8A1-79D610E256C0}" destId="{C27270B2-F76A-490A-B561-72FF1DCBD3F7}" srcOrd="2" destOrd="0" parTransId="{82F8F2D1-74AB-40D8-BDF9-997F29862F96}" sibTransId="{C2BCC02F-1AF1-4493-A7C1-AE6458072C3E}"/>
    <dgm:cxn modelId="{DFE84B99-CD34-3B4E-A9C0-E9AA848F3A48}" type="presOf" srcId="{1C70697A-42C1-5343-B599-90F8AA52AC7C}" destId="{4596260A-5FD0-460A-A8FC-B624AC7D431A}" srcOrd="0" destOrd="0" presId="urn:microsoft.com/office/officeart/2018/5/layout/IconCircleLabelList"/>
    <dgm:cxn modelId="{849F73D6-A268-45DB-9251-D8451AF90A5B}" srcId="{F0A99F9F-D3A3-4557-B8A1-79D610E256C0}" destId="{013FFB2B-E7E4-4D76-B16B-45CABFEC6D1F}" srcOrd="3" destOrd="0" parTransId="{2B365F39-9779-48D3-ACA8-4E1DBB05F52A}" sibTransId="{67BA6581-94A0-4B97-9E99-56D27F00B854}"/>
    <dgm:cxn modelId="{FCE78BE2-96F0-3E49-837A-E0095C542759}" type="presOf" srcId="{013FFB2B-E7E4-4D76-B16B-45CABFEC6D1F}" destId="{EF426461-1228-402C-AADA-46952CB2B6BD}" srcOrd="0" destOrd="0" presId="urn:microsoft.com/office/officeart/2018/5/layout/IconCircleLabelList"/>
    <dgm:cxn modelId="{5673ADEC-F3B5-A241-AA3A-5E990E6DD15C}" type="presOf" srcId="{F0A99F9F-D3A3-4557-B8A1-79D610E256C0}" destId="{15561785-F880-4732-8660-3B91921B0F2D}" srcOrd="0" destOrd="0" presId="urn:microsoft.com/office/officeart/2018/5/layout/IconCircleLabelList"/>
    <dgm:cxn modelId="{00AFD0F5-8E05-0048-96B8-B772CADAFC4D}" type="presOf" srcId="{C27270B2-F76A-490A-B561-72FF1DCBD3F7}" destId="{D68CA104-1387-49F7-861B-7B8C4BAD16D1}" srcOrd="0" destOrd="0" presId="urn:microsoft.com/office/officeart/2018/5/layout/IconCircleLabelList"/>
    <dgm:cxn modelId="{BC49A293-4F99-CA40-81D4-0EE0FB6C3B8C}" type="presParOf" srcId="{15561785-F880-4732-8660-3B91921B0F2D}" destId="{0C1B8BB7-273F-45DB-8A0D-645957D1673C}" srcOrd="0" destOrd="0" presId="urn:microsoft.com/office/officeart/2018/5/layout/IconCircleLabelList"/>
    <dgm:cxn modelId="{CC58DB41-3421-F142-9EC4-CD81B3786DF2}" type="presParOf" srcId="{0C1B8BB7-273F-45DB-8A0D-645957D1673C}" destId="{4754D6C8-6E46-479A-AC0C-7F43FD4B352E}" srcOrd="0" destOrd="0" presId="urn:microsoft.com/office/officeart/2018/5/layout/IconCircleLabelList"/>
    <dgm:cxn modelId="{36D4E8D1-DA74-C941-9354-F8CA1B9D6468}" type="presParOf" srcId="{0C1B8BB7-273F-45DB-8A0D-645957D1673C}" destId="{A4766F10-2363-418A-B13B-F8BE575EA462}" srcOrd="1" destOrd="0" presId="urn:microsoft.com/office/officeart/2018/5/layout/IconCircleLabelList"/>
    <dgm:cxn modelId="{61639B0B-C147-8142-9DC8-C7728CD4F956}" type="presParOf" srcId="{0C1B8BB7-273F-45DB-8A0D-645957D1673C}" destId="{77FEC430-D58D-4C91-9FCB-FA60821F1E71}" srcOrd="2" destOrd="0" presId="urn:microsoft.com/office/officeart/2018/5/layout/IconCircleLabelList"/>
    <dgm:cxn modelId="{7EF8F16A-F853-D94B-998D-199AFC5DEAA9}" type="presParOf" srcId="{0C1B8BB7-273F-45DB-8A0D-645957D1673C}" destId="{66A8A4E5-780E-4DC3-818D-59254C5B1AEC}" srcOrd="3" destOrd="0" presId="urn:microsoft.com/office/officeart/2018/5/layout/IconCircleLabelList"/>
    <dgm:cxn modelId="{577301AE-6C21-7940-92C1-FD318183A60A}" type="presParOf" srcId="{15561785-F880-4732-8660-3B91921B0F2D}" destId="{8FBDB469-DBC0-4766-A7FE-B390E21E35C3}" srcOrd="1" destOrd="0" presId="urn:microsoft.com/office/officeart/2018/5/layout/IconCircleLabelList"/>
    <dgm:cxn modelId="{90945146-7574-E24C-8D62-585CCE1EEFE0}" type="presParOf" srcId="{15561785-F880-4732-8660-3B91921B0F2D}" destId="{044E0B40-E7C4-4F92-BCC0-E4E9AFD7CC2D}" srcOrd="2" destOrd="0" presId="urn:microsoft.com/office/officeart/2018/5/layout/IconCircleLabelList"/>
    <dgm:cxn modelId="{03CE30E3-F98C-AD40-96E4-C87B4B7308EE}" type="presParOf" srcId="{044E0B40-E7C4-4F92-BCC0-E4E9AFD7CC2D}" destId="{F0906D68-5E0C-4CAD-BEBC-33022346EE08}" srcOrd="0" destOrd="0" presId="urn:microsoft.com/office/officeart/2018/5/layout/IconCircleLabelList"/>
    <dgm:cxn modelId="{0F70F909-BADC-0A4B-8279-8FDE58CA521A}" type="presParOf" srcId="{044E0B40-E7C4-4F92-BCC0-E4E9AFD7CC2D}" destId="{21FE75D3-D4F8-4141-9425-ADA1A4E24612}" srcOrd="1" destOrd="0" presId="urn:microsoft.com/office/officeart/2018/5/layout/IconCircleLabelList"/>
    <dgm:cxn modelId="{1EA86C67-8FF5-5B4D-960B-ACF23A8D4DDE}" type="presParOf" srcId="{044E0B40-E7C4-4F92-BCC0-E4E9AFD7CC2D}" destId="{A0F4776B-BEE8-411F-A3C4-6C5E8CDB97FC}" srcOrd="2" destOrd="0" presId="urn:microsoft.com/office/officeart/2018/5/layout/IconCircleLabelList"/>
    <dgm:cxn modelId="{32C4ACD0-5871-9F44-BDC4-850E94E14AA2}" type="presParOf" srcId="{044E0B40-E7C4-4F92-BCC0-E4E9AFD7CC2D}" destId="{4596260A-5FD0-460A-A8FC-B624AC7D431A}" srcOrd="3" destOrd="0" presId="urn:microsoft.com/office/officeart/2018/5/layout/IconCircleLabelList"/>
    <dgm:cxn modelId="{FF1E8B4D-646D-6B41-9F31-15E289EDC47A}" type="presParOf" srcId="{15561785-F880-4732-8660-3B91921B0F2D}" destId="{39494220-3A7E-488E-A458-205F742D9761}" srcOrd="3" destOrd="0" presId="urn:microsoft.com/office/officeart/2018/5/layout/IconCircleLabelList"/>
    <dgm:cxn modelId="{735D1894-811A-324A-BFC9-4853CFEF0619}" type="presParOf" srcId="{15561785-F880-4732-8660-3B91921B0F2D}" destId="{C23BFF6C-8191-4E9B-BF56-5816E85561DD}" srcOrd="4" destOrd="0" presId="urn:microsoft.com/office/officeart/2018/5/layout/IconCircleLabelList"/>
    <dgm:cxn modelId="{11ECF80A-7694-0E4E-8793-53D4A594D60F}" type="presParOf" srcId="{C23BFF6C-8191-4E9B-BF56-5816E85561DD}" destId="{67252D20-2C9B-4B53-95CD-6D6B7BC5ACD9}" srcOrd="0" destOrd="0" presId="urn:microsoft.com/office/officeart/2018/5/layout/IconCircleLabelList"/>
    <dgm:cxn modelId="{FC2EC67B-B51D-8A4D-9CCA-7722E2F57FC4}" type="presParOf" srcId="{C23BFF6C-8191-4E9B-BF56-5816E85561DD}" destId="{B2A275FB-4D3E-48CD-9EF0-97FA2D0B08EB}" srcOrd="1" destOrd="0" presId="urn:microsoft.com/office/officeart/2018/5/layout/IconCircleLabelList"/>
    <dgm:cxn modelId="{6413AD19-31BB-CD4B-9269-D4F4B86B8BA3}" type="presParOf" srcId="{C23BFF6C-8191-4E9B-BF56-5816E85561DD}" destId="{62F70CAE-6EBF-4D35-AFCA-BAF0F320D9EE}" srcOrd="2" destOrd="0" presId="urn:microsoft.com/office/officeart/2018/5/layout/IconCircleLabelList"/>
    <dgm:cxn modelId="{77E38C9B-6DEE-BC40-A6AD-75E6553AACE1}" type="presParOf" srcId="{C23BFF6C-8191-4E9B-BF56-5816E85561DD}" destId="{D68CA104-1387-49F7-861B-7B8C4BAD16D1}" srcOrd="3" destOrd="0" presId="urn:microsoft.com/office/officeart/2018/5/layout/IconCircleLabelList"/>
    <dgm:cxn modelId="{7B26120D-A4AD-9F48-8ECA-E12A73C2C9E2}" type="presParOf" srcId="{15561785-F880-4732-8660-3B91921B0F2D}" destId="{26E53652-1FF0-45C9-8C8E-AFD822AA98A8}" srcOrd="5" destOrd="0" presId="urn:microsoft.com/office/officeart/2018/5/layout/IconCircleLabelList"/>
    <dgm:cxn modelId="{4F58F0AF-F0F0-2D41-A717-66B11EADAAE7}" type="presParOf" srcId="{15561785-F880-4732-8660-3B91921B0F2D}" destId="{81438736-A982-492E-A97C-DB7E1828CE6B}" srcOrd="6" destOrd="0" presId="urn:microsoft.com/office/officeart/2018/5/layout/IconCircleLabelList"/>
    <dgm:cxn modelId="{33C215E6-D111-C84D-913F-B969FEB0D154}" type="presParOf" srcId="{81438736-A982-492E-A97C-DB7E1828CE6B}" destId="{61DAC7EC-ECA9-4DF4-930F-12C2C1D0EF40}" srcOrd="0" destOrd="0" presId="urn:microsoft.com/office/officeart/2018/5/layout/IconCircleLabelList"/>
    <dgm:cxn modelId="{DB6042CE-B05F-7E48-9DDB-49CE8F621F73}" type="presParOf" srcId="{81438736-A982-492E-A97C-DB7E1828CE6B}" destId="{86688B42-721B-40DE-B168-D9C51025CEE9}" srcOrd="1" destOrd="0" presId="urn:microsoft.com/office/officeart/2018/5/layout/IconCircleLabelList"/>
    <dgm:cxn modelId="{1105FCB7-109A-A744-9F5A-772FB37FF145}" type="presParOf" srcId="{81438736-A982-492E-A97C-DB7E1828CE6B}" destId="{17508229-1F2D-4603-9A2B-5EF43056CE2D}" srcOrd="2" destOrd="0" presId="urn:microsoft.com/office/officeart/2018/5/layout/IconCircleLabelList"/>
    <dgm:cxn modelId="{913CC628-7DC5-8545-B95F-62C21CEF88F1}" type="presParOf" srcId="{81438736-A982-492E-A97C-DB7E1828CE6B}" destId="{EF426461-1228-402C-AADA-46952CB2B6BD}"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B37FA2-FCE3-4E90-9487-F1291DDFCD66}">
      <dsp:nvSpPr>
        <dsp:cNvPr id="0" name=""/>
        <dsp:cNvSpPr/>
      </dsp:nvSpPr>
      <dsp:spPr>
        <a:xfrm>
          <a:off x="616949" y="310305"/>
          <a:ext cx="1818562" cy="18185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71080C-CEDF-4AA9-8946-D2E095035ED8}">
      <dsp:nvSpPr>
        <dsp:cNvPr id="0" name=""/>
        <dsp:cNvSpPr/>
      </dsp:nvSpPr>
      <dsp:spPr>
        <a:xfrm>
          <a:off x="1004512" y="697868"/>
          <a:ext cx="1043437" cy="1043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AA17942-63FA-4B61-8324-C56F7E8D3274}">
      <dsp:nvSpPr>
        <dsp:cNvPr id="0" name=""/>
        <dsp:cNvSpPr/>
      </dsp:nvSpPr>
      <dsp:spPr>
        <a:xfrm>
          <a:off x="35606" y="2695306"/>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It displays relationships between variables</a:t>
          </a:r>
        </a:p>
      </dsp:txBody>
      <dsp:txXfrm>
        <a:off x="35606" y="2695306"/>
        <a:ext cx="2981250" cy="720000"/>
      </dsp:txXfrm>
    </dsp:sp>
    <dsp:sp modelId="{27163C23-362D-41FA-BC80-E1698629837F}">
      <dsp:nvSpPr>
        <dsp:cNvPr id="0" name=""/>
        <dsp:cNvSpPr/>
      </dsp:nvSpPr>
      <dsp:spPr>
        <a:xfrm>
          <a:off x="4119918" y="310305"/>
          <a:ext cx="1818562" cy="18185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8B22D3-E9E3-44F5-87E7-220315CA807D}">
      <dsp:nvSpPr>
        <dsp:cNvPr id="0" name=""/>
        <dsp:cNvSpPr/>
      </dsp:nvSpPr>
      <dsp:spPr>
        <a:xfrm>
          <a:off x="4507481" y="697868"/>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0C625A3-D384-46AF-8B10-349F4DE2D105}">
      <dsp:nvSpPr>
        <dsp:cNvPr id="0" name=""/>
        <dsp:cNvSpPr/>
      </dsp:nvSpPr>
      <dsp:spPr>
        <a:xfrm>
          <a:off x="3538574" y="2695306"/>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It looks at those relationships and identifies trends</a:t>
          </a:r>
        </a:p>
      </dsp:txBody>
      <dsp:txXfrm>
        <a:off x="3538574" y="2695306"/>
        <a:ext cx="2981250" cy="720000"/>
      </dsp:txXfrm>
    </dsp:sp>
    <dsp:sp modelId="{F021E749-9DAC-4A4B-8EDE-7E6F1A41DBF8}">
      <dsp:nvSpPr>
        <dsp:cNvPr id="0" name=""/>
        <dsp:cNvSpPr/>
      </dsp:nvSpPr>
      <dsp:spPr>
        <a:xfrm>
          <a:off x="7622887" y="310305"/>
          <a:ext cx="1818562" cy="181856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30645F-6412-433B-B602-A013C8A6921C}">
      <dsp:nvSpPr>
        <dsp:cNvPr id="0" name=""/>
        <dsp:cNvSpPr/>
      </dsp:nvSpPr>
      <dsp:spPr>
        <a:xfrm>
          <a:off x="8010450" y="697868"/>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431BB6E-E37C-4CAE-804F-7138821567FB}">
      <dsp:nvSpPr>
        <dsp:cNvPr id="0" name=""/>
        <dsp:cNvSpPr/>
      </dsp:nvSpPr>
      <dsp:spPr>
        <a:xfrm>
          <a:off x="7041543" y="2695306"/>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Using those trends, it predicts future movement</a:t>
          </a:r>
        </a:p>
      </dsp:txBody>
      <dsp:txXfrm>
        <a:off x="7041543" y="2695306"/>
        <a:ext cx="29812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54D6C8-6E46-479A-AC0C-7F43FD4B352E}">
      <dsp:nvSpPr>
        <dsp:cNvPr id="0" name=""/>
        <dsp:cNvSpPr/>
      </dsp:nvSpPr>
      <dsp:spPr>
        <a:xfrm>
          <a:off x="3876387" y="355172"/>
          <a:ext cx="2196000" cy="2196000"/>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766F10-2363-418A-B13B-F8BE575EA462}">
      <dsp:nvSpPr>
        <dsp:cNvPr id="0" name=""/>
        <dsp:cNvSpPr/>
      </dsp:nvSpPr>
      <dsp:spPr>
        <a:xfrm>
          <a:off x="4344390" y="823152"/>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6A8A4E5-780E-4DC3-818D-59254C5B1AEC}">
      <dsp:nvSpPr>
        <dsp:cNvPr id="0" name=""/>
        <dsp:cNvSpPr/>
      </dsp:nvSpPr>
      <dsp:spPr>
        <a:xfrm>
          <a:off x="3210947" y="3129624"/>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89100">
            <a:lnSpc>
              <a:spcPct val="90000"/>
            </a:lnSpc>
            <a:spcBef>
              <a:spcPct val="0"/>
            </a:spcBef>
            <a:spcAft>
              <a:spcPct val="35000"/>
            </a:spcAft>
            <a:buNone/>
            <a:defRPr cap="all"/>
          </a:pPr>
          <a:r>
            <a:rPr lang="en-US" sz="3800" kern="1200"/>
            <a:t>Get the data</a:t>
          </a:r>
        </a:p>
      </dsp:txBody>
      <dsp:txXfrm>
        <a:off x="3210947" y="3129624"/>
        <a:ext cx="36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33A751-2944-45DE-BE8A-ACE9AED23748}">
      <dsp:nvSpPr>
        <dsp:cNvPr id="0" name=""/>
        <dsp:cNvSpPr/>
      </dsp:nvSpPr>
      <dsp:spPr>
        <a:xfrm>
          <a:off x="1519199" y="198087"/>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D9CEFCD-9D65-4330-8BD0-B01B0D8571B1}">
      <dsp:nvSpPr>
        <dsp:cNvPr id="0" name=""/>
        <dsp:cNvSpPr/>
      </dsp:nvSpPr>
      <dsp:spPr>
        <a:xfrm>
          <a:off x="331199" y="2612512"/>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pPr>
          <a:r>
            <a:rPr lang="en-US" sz="3000" kern="1200"/>
            <a:t>Get the data</a:t>
          </a:r>
        </a:p>
      </dsp:txBody>
      <dsp:txXfrm>
        <a:off x="331199" y="2612512"/>
        <a:ext cx="4320000" cy="720000"/>
      </dsp:txXfrm>
    </dsp:sp>
    <dsp:sp modelId="{3C3EC3FD-8494-462F-AB38-C3DA39A32DF9}">
      <dsp:nvSpPr>
        <dsp:cNvPr id="0" name=""/>
        <dsp:cNvSpPr/>
      </dsp:nvSpPr>
      <dsp:spPr>
        <a:xfrm>
          <a:off x="6595199" y="198087"/>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ACB2D96-2ED5-482A-AE6B-20F21685A1C3}">
      <dsp:nvSpPr>
        <dsp:cNvPr id="0" name=""/>
        <dsp:cNvSpPr/>
      </dsp:nvSpPr>
      <dsp:spPr>
        <a:xfrm>
          <a:off x="5407199" y="2612512"/>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pPr>
          <a:r>
            <a:rPr lang="en-US" sz="3000" kern="1200"/>
            <a:t>Garbage in, garbage out</a:t>
          </a:r>
        </a:p>
      </dsp:txBody>
      <dsp:txXfrm>
        <a:off x="5407199" y="2612512"/>
        <a:ext cx="432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BFE5D4-554F-43AB-9777-BCA4458237C1}">
      <dsp:nvSpPr>
        <dsp:cNvPr id="0" name=""/>
        <dsp:cNvSpPr/>
      </dsp:nvSpPr>
      <dsp:spPr>
        <a:xfrm>
          <a:off x="1063980" y="591985"/>
          <a:ext cx="1274535" cy="12745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24D4AFC-F406-44C8-86B8-8F06C693FB34}">
      <dsp:nvSpPr>
        <dsp:cNvPr id="0" name=""/>
        <dsp:cNvSpPr/>
      </dsp:nvSpPr>
      <dsp:spPr>
        <a:xfrm>
          <a:off x="285097" y="2218614"/>
          <a:ext cx="28323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pPr>
          <a:r>
            <a:rPr lang="en-US" sz="2600" kern="1200"/>
            <a:t>Get the data</a:t>
          </a:r>
        </a:p>
      </dsp:txBody>
      <dsp:txXfrm>
        <a:off x="285097" y="2218614"/>
        <a:ext cx="2832300" cy="720000"/>
      </dsp:txXfrm>
    </dsp:sp>
    <dsp:sp modelId="{FED905D6-4B9E-4F12-BFFB-2A8B8BC72BB5}">
      <dsp:nvSpPr>
        <dsp:cNvPr id="0" name=""/>
        <dsp:cNvSpPr/>
      </dsp:nvSpPr>
      <dsp:spPr>
        <a:xfrm>
          <a:off x="4391932" y="591985"/>
          <a:ext cx="1274535" cy="12745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04F11BA-1827-459E-84AB-0A8E58F9B222}">
      <dsp:nvSpPr>
        <dsp:cNvPr id="0" name=""/>
        <dsp:cNvSpPr/>
      </dsp:nvSpPr>
      <dsp:spPr>
        <a:xfrm>
          <a:off x="3613050" y="2218614"/>
          <a:ext cx="28323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pPr>
          <a:r>
            <a:rPr lang="en-US" sz="2600" kern="1200"/>
            <a:t>Garbage in, garbage out</a:t>
          </a:r>
        </a:p>
      </dsp:txBody>
      <dsp:txXfrm>
        <a:off x="3613050" y="2218614"/>
        <a:ext cx="2832300" cy="720000"/>
      </dsp:txXfrm>
    </dsp:sp>
    <dsp:sp modelId="{6CF8644E-43FE-4CE7-AAA1-15A4777C131E}">
      <dsp:nvSpPr>
        <dsp:cNvPr id="0" name=""/>
        <dsp:cNvSpPr/>
      </dsp:nvSpPr>
      <dsp:spPr>
        <a:xfrm>
          <a:off x="7719885" y="591985"/>
          <a:ext cx="1274535" cy="12745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65C5B7-1845-4B6D-8DB3-87989BAB6853}">
      <dsp:nvSpPr>
        <dsp:cNvPr id="0" name=""/>
        <dsp:cNvSpPr/>
      </dsp:nvSpPr>
      <dsp:spPr>
        <a:xfrm>
          <a:off x="6941002" y="2218614"/>
          <a:ext cx="28323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pPr>
          <a:r>
            <a:rPr lang="en-US" sz="2600" kern="1200"/>
            <a:t>Find connections</a:t>
          </a:r>
        </a:p>
      </dsp:txBody>
      <dsp:txXfrm>
        <a:off x="6941002" y="2218614"/>
        <a:ext cx="28323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54D6C8-6E46-479A-AC0C-7F43FD4B352E}">
      <dsp:nvSpPr>
        <dsp:cNvPr id="0" name=""/>
        <dsp:cNvSpPr/>
      </dsp:nvSpPr>
      <dsp:spPr>
        <a:xfrm>
          <a:off x="923353" y="1604590"/>
          <a:ext cx="1263339" cy="126333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766F10-2363-418A-B13B-F8BE575EA462}">
      <dsp:nvSpPr>
        <dsp:cNvPr id="0" name=""/>
        <dsp:cNvSpPr/>
      </dsp:nvSpPr>
      <dsp:spPr>
        <a:xfrm>
          <a:off x="1192590" y="1873815"/>
          <a:ext cx="724867" cy="7248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6A8A4E5-780E-4DC3-818D-59254C5B1AEC}">
      <dsp:nvSpPr>
        <dsp:cNvPr id="0" name=""/>
        <dsp:cNvSpPr/>
      </dsp:nvSpPr>
      <dsp:spPr>
        <a:xfrm>
          <a:off x="540531" y="3381157"/>
          <a:ext cx="207104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a:t>Get the data</a:t>
          </a:r>
        </a:p>
      </dsp:txBody>
      <dsp:txXfrm>
        <a:off x="540531" y="3381157"/>
        <a:ext cx="2071048" cy="720000"/>
      </dsp:txXfrm>
    </dsp:sp>
    <dsp:sp modelId="{F0906D68-5E0C-4CAD-BEBC-33022346EE08}">
      <dsp:nvSpPr>
        <dsp:cNvPr id="0" name=""/>
        <dsp:cNvSpPr/>
      </dsp:nvSpPr>
      <dsp:spPr>
        <a:xfrm>
          <a:off x="5757522" y="1475667"/>
          <a:ext cx="1263339" cy="126333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FE75D3-D4F8-4141-9425-ADA1A4E24612}">
      <dsp:nvSpPr>
        <dsp:cNvPr id="0" name=""/>
        <dsp:cNvSpPr/>
      </dsp:nvSpPr>
      <dsp:spPr>
        <a:xfrm>
          <a:off x="6026760" y="1744905"/>
          <a:ext cx="724867" cy="7248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596260A-5FD0-460A-A8FC-B624AC7D431A}">
      <dsp:nvSpPr>
        <dsp:cNvPr id="0" name=""/>
        <dsp:cNvSpPr/>
      </dsp:nvSpPr>
      <dsp:spPr>
        <a:xfrm>
          <a:off x="2984514" y="3128905"/>
          <a:ext cx="207104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a:t>Garbage in, garbage out</a:t>
          </a:r>
        </a:p>
      </dsp:txBody>
      <dsp:txXfrm>
        <a:off x="2984514" y="3128905"/>
        <a:ext cx="2071048" cy="720000"/>
      </dsp:txXfrm>
    </dsp:sp>
    <dsp:sp modelId="{67252D20-2C9B-4B53-95CD-6D6B7BC5ACD9}">
      <dsp:nvSpPr>
        <dsp:cNvPr id="0" name=""/>
        <dsp:cNvSpPr/>
      </dsp:nvSpPr>
      <dsp:spPr>
        <a:xfrm>
          <a:off x="8222739" y="1475667"/>
          <a:ext cx="1263339" cy="126333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A275FB-4D3E-48CD-9EF0-97FA2D0B08EB}">
      <dsp:nvSpPr>
        <dsp:cNvPr id="0" name=""/>
        <dsp:cNvSpPr/>
      </dsp:nvSpPr>
      <dsp:spPr>
        <a:xfrm>
          <a:off x="8491977" y="1744905"/>
          <a:ext cx="724867" cy="7248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68CA104-1387-49F7-861B-7B8C4BAD16D1}">
      <dsp:nvSpPr>
        <dsp:cNvPr id="0" name=""/>
        <dsp:cNvSpPr/>
      </dsp:nvSpPr>
      <dsp:spPr>
        <a:xfrm>
          <a:off x="5417996" y="3128905"/>
          <a:ext cx="207104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a:t>Find connections</a:t>
          </a:r>
        </a:p>
      </dsp:txBody>
      <dsp:txXfrm>
        <a:off x="5417996" y="3128905"/>
        <a:ext cx="2071048" cy="720000"/>
      </dsp:txXfrm>
    </dsp:sp>
    <dsp:sp modelId="{61DAC7EC-ECA9-4DF4-930F-12C2C1D0EF40}">
      <dsp:nvSpPr>
        <dsp:cNvPr id="0" name=""/>
        <dsp:cNvSpPr/>
      </dsp:nvSpPr>
      <dsp:spPr>
        <a:xfrm>
          <a:off x="3379523" y="1560550"/>
          <a:ext cx="1263339" cy="126333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688B42-721B-40DE-B168-D9C51025CEE9}">
      <dsp:nvSpPr>
        <dsp:cNvPr id="0" name=""/>
        <dsp:cNvSpPr/>
      </dsp:nvSpPr>
      <dsp:spPr>
        <a:xfrm>
          <a:off x="3669909" y="1756815"/>
          <a:ext cx="724867" cy="72486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F426461-1228-402C-AADA-46952CB2B6BD}">
      <dsp:nvSpPr>
        <dsp:cNvPr id="0" name=""/>
        <dsp:cNvSpPr/>
      </dsp:nvSpPr>
      <dsp:spPr>
        <a:xfrm>
          <a:off x="7851478" y="3128905"/>
          <a:ext cx="207104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a:t>Make predictions</a:t>
          </a:r>
        </a:p>
      </dsp:txBody>
      <dsp:txXfrm>
        <a:off x="7851478" y="3128905"/>
        <a:ext cx="2071048"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28C2A25-A7FC-ED4F-897C-A9B3BDF3D33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8C93E63-23CA-2D42-9FCE-7EC47475F2B7}"/>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29B10-DBEB-6D4E-BCE5-0824E6D8F67E}" type="datetimeFigureOut">
              <a:rPr lang="en-US" smtClean="0"/>
              <a:t>5/14/20</a:t>
            </a:fld>
            <a:endParaRPr lang="en-US"/>
          </a:p>
        </p:txBody>
      </p:sp>
      <p:sp>
        <p:nvSpPr>
          <p:cNvPr id="4" name="Slide Image Placeholder 3">
            <a:extLst>
              <a:ext uri="{FF2B5EF4-FFF2-40B4-BE49-F238E27FC236}">
                <a16:creationId xmlns:a16="http://schemas.microsoft.com/office/drawing/2014/main" id="{ADD103A8-CB0D-334A-B039-884A9D08A28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a16="http://schemas.microsoft.com/office/drawing/2014/main" id="{422EAC2E-D06C-864D-9BBA-D5CDC5313DCE}"/>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6AD3190B-7E1B-F64E-8130-FB735DC13D77}"/>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a16="http://schemas.microsoft.com/office/drawing/2014/main" id="{14910E10-0DB9-254E-926A-08913F974977}"/>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69E674-D61A-3D4C-8111-92927DB4F242}"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As you know, my name is Ian Irizarry. I was brought on this team to evaluate the real estate market here in Ames, Iowa and to provide a model for predicting future housing prices to help guide your investment decisions here for the future.</a:t>
            </a:r>
          </a:p>
          <a:p>
            <a:endParaRPr lang="en-US" dirty="0"/>
          </a:p>
          <a:p>
            <a:r>
              <a:rPr lang="en-US" dirty="0"/>
              <a:t>But more importantly, I’m here to help inform you because… (change slide)</a:t>
            </a:r>
          </a:p>
        </p:txBody>
      </p:sp>
      <p:sp>
        <p:nvSpPr>
          <p:cNvPr id="4" name="Slide Number Placeholder 3"/>
          <p:cNvSpPr>
            <a:spLocks noGrp="1"/>
          </p:cNvSpPr>
          <p:nvPr>
            <p:ph type="sldNum" sz="quarter" idx="5"/>
          </p:nvPr>
        </p:nvSpPr>
        <p:spPr/>
        <p:txBody>
          <a:bodyPr/>
          <a:lstStyle/>
          <a:p>
            <a:fld id="{DC69E674-D61A-3D4C-8111-92927DB4F242}" type="slidenum">
              <a:rPr lang="en-US" smtClean="0"/>
              <a:t>1</a:t>
            </a:fld>
            <a:endParaRPr lang="en-US"/>
          </a:p>
        </p:txBody>
      </p:sp>
    </p:spTree>
    <p:extLst>
      <p:ext uri="{BB962C8B-B14F-4D97-AF65-F5344CB8AC3E}">
        <p14:creationId xmlns:p14="http://schemas.microsoft.com/office/powerpoint/2010/main" val="3907418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So the first thing I had to do was to get access to the data, this makes sense. No data, no model. So, in this case, we got our data from the assessor’s office and like many government entities, it's a mess. (change slide)</a:t>
            </a:r>
          </a:p>
        </p:txBody>
      </p:sp>
      <p:sp>
        <p:nvSpPr>
          <p:cNvPr id="4" name="Slide Number Placeholder 3"/>
          <p:cNvSpPr>
            <a:spLocks noGrp="1"/>
          </p:cNvSpPr>
          <p:nvPr>
            <p:ph type="sldNum" sz="quarter" idx="5"/>
          </p:nvPr>
        </p:nvSpPr>
        <p:spPr/>
        <p:txBody>
          <a:bodyPr/>
          <a:lstStyle/>
          <a:p>
            <a:fld id="{DC69E674-D61A-3D4C-8111-92927DB4F242}" type="slidenum">
              <a:rPr lang="en-US" smtClean="0"/>
              <a:t>10</a:t>
            </a:fld>
            <a:endParaRPr lang="en-US"/>
          </a:p>
        </p:txBody>
      </p:sp>
    </p:spTree>
    <p:extLst>
      <p:ext uri="{BB962C8B-B14F-4D97-AF65-F5344CB8AC3E}">
        <p14:creationId xmlns:p14="http://schemas.microsoft.com/office/powerpoint/2010/main" val="1118064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 next step is particularly important. I have to sort through the data, clean it up, and eliminate any problems that I can find. This is important because the quality of the data that I put into the model will directly influence the accuracy of our predictions. If you put in garbage, you get garbage. (change slide)</a:t>
            </a:r>
          </a:p>
        </p:txBody>
      </p:sp>
      <p:sp>
        <p:nvSpPr>
          <p:cNvPr id="4" name="Slide Number Placeholder 3"/>
          <p:cNvSpPr>
            <a:spLocks noGrp="1"/>
          </p:cNvSpPr>
          <p:nvPr>
            <p:ph type="sldNum" sz="quarter" idx="5"/>
          </p:nvPr>
        </p:nvSpPr>
        <p:spPr/>
        <p:txBody>
          <a:bodyPr/>
          <a:lstStyle/>
          <a:p>
            <a:fld id="{DC69E674-D61A-3D4C-8111-92927DB4F242}" type="slidenum">
              <a:rPr lang="en-US" smtClean="0"/>
              <a:t>11</a:t>
            </a:fld>
            <a:endParaRPr lang="en-US"/>
          </a:p>
        </p:txBody>
      </p:sp>
    </p:spTree>
    <p:extLst>
      <p:ext uri="{BB962C8B-B14F-4D97-AF65-F5344CB8AC3E}">
        <p14:creationId xmlns:p14="http://schemas.microsoft.com/office/powerpoint/2010/main" val="2123305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Once the data is cleaned up and ready to roll, there is still more work to do. Now I have to find the most relevant connections to the sales price. (change slide)</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DC69E674-D61A-3D4C-8111-92927DB4F242}" type="slidenum">
              <a:rPr lang="en-US" smtClean="0"/>
              <a:t>12</a:t>
            </a:fld>
            <a:endParaRPr lang="en-US"/>
          </a:p>
        </p:txBody>
      </p:sp>
    </p:spTree>
    <p:extLst>
      <p:ext uri="{BB962C8B-B14F-4D97-AF65-F5344CB8AC3E}">
        <p14:creationId xmlns:p14="http://schemas.microsoft.com/office/powerpoint/2010/main" val="4231838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a graphic that shows possible relationship. The 1</a:t>
            </a:r>
            <a:r>
              <a:rPr lang="en-US" baseline="30000" dirty="0"/>
              <a:t>st</a:t>
            </a:r>
            <a:r>
              <a:rPr lang="en-US" dirty="0"/>
              <a:t> and 2</a:t>
            </a:r>
            <a:r>
              <a:rPr lang="en-US" baseline="30000" dirty="0"/>
              <a:t>nd</a:t>
            </a:r>
            <a:r>
              <a:rPr lang="en-US" dirty="0"/>
              <a:t> graph demonstrate a good possibility that they influence sales prices. However, the 3</a:t>
            </a:r>
            <a:r>
              <a:rPr lang="en-US" baseline="30000" dirty="0"/>
              <a:t>rd</a:t>
            </a:r>
            <a:r>
              <a:rPr lang="en-US" dirty="0"/>
              <a:t> graph not so much. This means that we will definitely want to include the left graphs but perhaps not the far-right graph. (change slide)</a:t>
            </a:r>
          </a:p>
        </p:txBody>
      </p:sp>
      <p:sp>
        <p:nvSpPr>
          <p:cNvPr id="4" name="Slide Number Placeholder 3"/>
          <p:cNvSpPr>
            <a:spLocks noGrp="1"/>
          </p:cNvSpPr>
          <p:nvPr>
            <p:ph type="sldNum" sz="quarter" idx="5"/>
          </p:nvPr>
        </p:nvSpPr>
        <p:spPr/>
        <p:txBody>
          <a:bodyPr/>
          <a:lstStyle/>
          <a:p>
            <a:fld id="{DC69E674-D61A-3D4C-8111-92927DB4F242}" type="slidenum">
              <a:rPr lang="en-US" smtClean="0"/>
              <a:t>13</a:t>
            </a:fld>
            <a:endParaRPr lang="en-US"/>
          </a:p>
        </p:txBody>
      </p:sp>
    </p:spTree>
    <p:extLst>
      <p:ext uri="{BB962C8B-B14F-4D97-AF65-F5344CB8AC3E}">
        <p14:creationId xmlns:p14="http://schemas.microsoft.com/office/powerpoint/2010/main" val="7033139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Finally, once we have our connections identified, we can now run our model and make predictions.</a:t>
            </a:r>
          </a:p>
          <a:p>
            <a:pPr marL="0" indent="0">
              <a:buNone/>
            </a:pPr>
            <a:endParaRPr lang="en-US" dirty="0"/>
          </a:p>
          <a:p>
            <a:pPr marL="0" indent="0">
              <a:buNone/>
            </a:pPr>
            <a:r>
              <a:rPr lang="en-US" dirty="0"/>
              <a:t>Now, I hope you are not bored out of your mind yet because we are about to get the good stuff (change slide)</a:t>
            </a:r>
          </a:p>
        </p:txBody>
      </p:sp>
      <p:sp>
        <p:nvSpPr>
          <p:cNvPr id="4" name="Slide Number Placeholder 3"/>
          <p:cNvSpPr>
            <a:spLocks noGrp="1"/>
          </p:cNvSpPr>
          <p:nvPr>
            <p:ph type="sldNum" sz="quarter" idx="5"/>
          </p:nvPr>
        </p:nvSpPr>
        <p:spPr/>
        <p:txBody>
          <a:bodyPr/>
          <a:lstStyle/>
          <a:p>
            <a:fld id="{DC69E674-D61A-3D4C-8111-92927DB4F242}" type="slidenum">
              <a:rPr lang="en-US" smtClean="0"/>
              <a:t>14</a:t>
            </a:fld>
            <a:endParaRPr lang="en-US"/>
          </a:p>
        </p:txBody>
      </p:sp>
    </p:spTree>
    <p:extLst>
      <p:ext uri="{BB962C8B-B14F-4D97-AF65-F5344CB8AC3E}">
        <p14:creationId xmlns:p14="http://schemas.microsoft.com/office/powerpoint/2010/main" val="466273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findings. So remember, we chose a linear regression model because we want to what variables predict sales prices. That means, we looked for variables that directly influence </a:t>
            </a:r>
            <a:r>
              <a:rPr lang="en-US" dirty="0" err="1"/>
              <a:t>salesprices</a:t>
            </a:r>
            <a:r>
              <a:rPr lang="en-US" dirty="0"/>
              <a:t>. Here is an example of what we are looking for. (change slide)</a:t>
            </a:r>
          </a:p>
        </p:txBody>
      </p:sp>
      <p:sp>
        <p:nvSpPr>
          <p:cNvPr id="4" name="Slide Number Placeholder 3"/>
          <p:cNvSpPr>
            <a:spLocks noGrp="1"/>
          </p:cNvSpPr>
          <p:nvPr>
            <p:ph type="sldNum" sz="quarter" idx="5"/>
          </p:nvPr>
        </p:nvSpPr>
        <p:spPr/>
        <p:txBody>
          <a:bodyPr/>
          <a:lstStyle/>
          <a:p>
            <a:fld id="{DC69E674-D61A-3D4C-8111-92927DB4F242}" type="slidenum">
              <a:rPr lang="en-US" smtClean="0"/>
              <a:t>15</a:t>
            </a:fld>
            <a:endParaRPr lang="en-US"/>
          </a:p>
        </p:txBody>
      </p:sp>
    </p:spTree>
    <p:extLst>
      <p:ext uri="{BB962C8B-B14F-4D97-AF65-F5344CB8AC3E}">
        <p14:creationId xmlns:p14="http://schemas.microsoft.com/office/powerpoint/2010/main" val="38778329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happening here and you don’t need to know it all. There are two important pieces you need to know here:</a:t>
            </a:r>
          </a:p>
          <a:p>
            <a:endParaRPr lang="en-US" dirty="0"/>
          </a:p>
          <a:p>
            <a:pPr marL="228600" indent="-228600">
              <a:buAutoNum type="arabicPeriod"/>
            </a:pPr>
            <a:r>
              <a:rPr lang="en-US" dirty="0"/>
              <a:t>That there is a clear direction that the data goes in. Like this graph, you can see the upward angle. That indicates a clear relationship.; and the second is</a:t>
            </a:r>
          </a:p>
          <a:p>
            <a:pPr marL="228600" indent="-228600">
              <a:buAutoNum type="arabicPeriod"/>
            </a:pPr>
            <a:r>
              <a:rPr lang="en-US" dirty="0"/>
              <a:t>How accurate our predictive line is to the data. The further away the data is from our line, the more inaccurate our predictions.</a:t>
            </a:r>
          </a:p>
          <a:p>
            <a:pPr marL="228600" indent="-228600">
              <a:buAutoNum type="arabicPeriod"/>
            </a:pPr>
            <a:endParaRPr lang="en-US" dirty="0"/>
          </a:p>
          <a:p>
            <a:pPr marL="0" indent="0">
              <a:buNone/>
            </a:pPr>
            <a:r>
              <a:rPr lang="en-US" dirty="0"/>
              <a:t>Given time constraints, we were not able to identify all the relationships, but I do have a few for you (change slide)</a:t>
            </a:r>
          </a:p>
        </p:txBody>
      </p:sp>
      <p:sp>
        <p:nvSpPr>
          <p:cNvPr id="4" name="Slide Number Placeholder 3"/>
          <p:cNvSpPr>
            <a:spLocks noGrp="1"/>
          </p:cNvSpPr>
          <p:nvPr>
            <p:ph type="sldNum" sz="quarter" idx="5"/>
          </p:nvPr>
        </p:nvSpPr>
        <p:spPr/>
        <p:txBody>
          <a:bodyPr/>
          <a:lstStyle/>
          <a:p>
            <a:fld id="{DC69E674-D61A-3D4C-8111-92927DB4F242}" type="slidenum">
              <a:rPr lang="en-US" smtClean="0"/>
              <a:t>16</a:t>
            </a:fld>
            <a:endParaRPr lang="en-US"/>
          </a:p>
        </p:txBody>
      </p:sp>
    </p:spTree>
    <p:extLst>
      <p:ext uri="{BB962C8B-B14F-4D97-AF65-F5344CB8AC3E}">
        <p14:creationId xmlns:p14="http://schemas.microsoft.com/office/powerpoint/2010/main" val="10555371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the 38 features that we used to evaluate connections with sales price, these five showed the greatest promise. You may be wondering what features are. In this case, features are things like, how many bathrooms in the home, how many square feet is the home, is there a garage, how big is that garage, etc. So our of all those features, these five had a direct influence on sales price. And looking at them, it may be obvious why. People want their space. So what does this mean for you? (change slide)</a:t>
            </a:r>
          </a:p>
        </p:txBody>
      </p:sp>
      <p:sp>
        <p:nvSpPr>
          <p:cNvPr id="4" name="Slide Number Placeholder 3"/>
          <p:cNvSpPr>
            <a:spLocks noGrp="1"/>
          </p:cNvSpPr>
          <p:nvPr>
            <p:ph type="sldNum" sz="quarter" idx="5"/>
          </p:nvPr>
        </p:nvSpPr>
        <p:spPr/>
        <p:txBody>
          <a:bodyPr/>
          <a:lstStyle/>
          <a:p>
            <a:fld id="{DC69E674-D61A-3D4C-8111-92927DB4F242}" type="slidenum">
              <a:rPr lang="en-US" smtClean="0"/>
              <a:t>17</a:t>
            </a:fld>
            <a:endParaRPr lang="en-US"/>
          </a:p>
        </p:txBody>
      </p:sp>
    </p:spTree>
    <p:extLst>
      <p:ext uri="{BB962C8B-B14F-4D97-AF65-F5344CB8AC3E}">
        <p14:creationId xmlns:p14="http://schemas.microsoft.com/office/powerpoint/2010/main" val="1096838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why we are here right? We want to know what drives prices so that we can have a good idea of what features will directly influence sales prices the most out of everything else. What directly leads to people purchasing a home at a given price point? The answer? Square footage. People love their space. Now how can use this information? Simple. (change slide)</a:t>
            </a:r>
          </a:p>
        </p:txBody>
      </p:sp>
      <p:sp>
        <p:nvSpPr>
          <p:cNvPr id="4" name="Slide Number Placeholder 3"/>
          <p:cNvSpPr>
            <a:spLocks noGrp="1"/>
          </p:cNvSpPr>
          <p:nvPr>
            <p:ph type="sldNum" sz="quarter" idx="5"/>
          </p:nvPr>
        </p:nvSpPr>
        <p:spPr/>
        <p:txBody>
          <a:bodyPr/>
          <a:lstStyle/>
          <a:p>
            <a:fld id="{DC69E674-D61A-3D4C-8111-92927DB4F242}" type="slidenum">
              <a:rPr lang="en-US" smtClean="0"/>
              <a:t>18</a:t>
            </a:fld>
            <a:endParaRPr lang="en-US"/>
          </a:p>
        </p:txBody>
      </p:sp>
    </p:spTree>
    <p:extLst>
      <p:ext uri="{BB962C8B-B14F-4D97-AF65-F5344CB8AC3E}">
        <p14:creationId xmlns:p14="http://schemas.microsoft.com/office/powerpoint/2010/main" val="26116265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69E674-D61A-3D4C-8111-92927DB4F242}" type="slidenum">
              <a:rPr lang="en-US" smtClean="0"/>
              <a:t>19</a:t>
            </a:fld>
            <a:endParaRPr lang="en-US"/>
          </a:p>
        </p:txBody>
      </p:sp>
    </p:spTree>
    <p:extLst>
      <p:ext uri="{BB962C8B-B14F-4D97-AF65-F5344CB8AC3E}">
        <p14:creationId xmlns:p14="http://schemas.microsoft.com/office/powerpoint/2010/main" val="503564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investment in knowledge pays the best interest.</a:t>
            </a:r>
          </a:p>
          <a:p>
            <a:endParaRPr lang="en-US" dirty="0"/>
          </a:p>
          <a:p>
            <a:r>
              <a:rPr lang="en-US" dirty="0"/>
              <a:t>Now that I got my corny spiel out of the way, lets get into the good stuff.  (change slide)</a:t>
            </a:r>
          </a:p>
        </p:txBody>
      </p:sp>
      <p:sp>
        <p:nvSpPr>
          <p:cNvPr id="4" name="Slide Number Placeholder 3"/>
          <p:cNvSpPr>
            <a:spLocks noGrp="1"/>
          </p:cNvSpPr>
          <p:nvPr>
            <p:ph type="sldNum" sz="quarter" idx="5"/>
          </p:nvPr>
        </p:nvSpPr>
        <p:spPr/>
        <p:txBody>
          <a:bodyPr/>
          <a:lstStyle/>
          <a:p>
            <a:fld id="{DC69E674-D61A-3D4C-8111-92927DB4F242}" type="slidenum">
              <a:rPr lang="en-US" smtClean="0"/>
              <a:t>2</a:t>
            </a:fld>
            <a:endParaRPr lang="en-US"/>
          </a:p>
        </p:txBody>
      </p:sp>
    </p:spTree>
    <p:extLst>
      <p:ext uri="{BB962C8B-B14F-4D97-AF65-F5344CB8AC3E}">
        <p14:creationId xmlns:p14="http://schemas.microsoft.com/office/powerpoint/2010/main" val="471244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are we going to focus on today:</a:t>
            </a:r>
          </a:p>
          <a:p>
            <a:endParaRPr lang="en-US" dirty="0"/>
          </a:p>
          <a:p>
            <a:pPr marL="228600" indent="-228600">
              <a:buAutoNum type="arabicPeriod"/>
            </a:pPr>
            <a:r>
              <a:rPr lang="en-US" dirty="0"/>
              <a:t>Why are we here? No this isn’t a philosophical question. This focuses on our goal. Why we did this analysis.</a:t>
            </a:r>
          </a:p>
          <a:p>
            <a:pPr marL="228600" indent="-228600">
              <a:buAutoNum type="arabicPeriod"/>
            </a:pPr>
            <a:r>
              <a:rPr lang="en-US" dirty="0"/>
              <a:t>What are we trying to do? If our goal is an analysis, what is the goal of the analysis. We are going to focus on that here.</a:t>
            </a:r>
          </a:p>
          <a:p>
            <a:pPr marL="228600" indent="-228600">
              <a:buAutoNum type="arabicPeriod"/>
            </a:pPr>
            <a:r>
              <a:rPr lang="en-US" dirty="0"/>
              <a:t>Modeling. What is it? What does it do? Why is it valuable?</a:t>
            </a:r>
          </a:p>
          <a:p>
            <a:pPr marL="228600" indent="-228600">
              <a:buAutoNum type="arabicPeriod"/>
            </a:pPr>
            <a:r>
              <a:rPr lang="en-US" dirty="0"/>
              <a:t>Findings. What did our analysis show us?</a:t>
            </a:r>
          </a:p>
          <a:p>
            <a:pPr marL="228600" indent="-228600">
              <a:buAutoNum type="arabicPeriod"/>
            </a:pPr>
            <a:r>
              <a:rPr lang="en-US" dirty="0"/>
              <a:t>Recommendations. How can we use this new information?</a:t>
            </a:r>
          </a:p>
        </p:txBody>
      </p:sp>
      <p:sp>
        <p:nvSpPr>
          <p:cNvPr id="4" name="Slide Number Placeholder 3"/>
          <p:cNvSpPr>
            <a:spLocks noGrp="1"/>
          </p:cNvSpPr>
          <p:nvPr>
            <p:ph type="sldNum" sz="quarter" idx="5"/>
          </p:nvPr>
        </p:nvSpPr>
        <p:spPr/>
        <p:txBody>
          <a:bodyPr/>
          <a:lstStyle/>
          <a:p>
            <a:fld id="{DC69E674-D61A-3D4C-8111-92927DB4F242}" type="slidenum">
              <a:rPr lang="en-US" smtClean="0"/>
              <a:t>3</a:t>
            </a:fld>
            <a:endParaRPr lang="en-US"/>
          </a:p>
        </p:txBody>
      </p:sp>
    </p:spTree>
    <p:extLst>
      <p:ext uri="{BB962C8B-B14F-4D97-AF65-F5344CB8AC3E}">
        <p14:creationId xmlns:p14="http://schemas.microsoft.com/office/powerpoint/2010/main" val="1666423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really understand what I did here, we need to quickly understand why we are doing this. What inspired the need for my investigation? (change slide)</a:t>
            </a:r>
          </a:p>
        </p:txBody>
      </p:sp>
      <p:sp>
        <p:nvSpPr>
          <p:cNvPr id="4" name="Slide Number Placeholder 3"/>
          <p:cNvSpPr>
            <a:spLocks noGrp="1"/>
          </p:cNvSpPr>
          <p:nvPr>
            <p:ph type="sldNum" sz="quarter" idx="5"/>
          </p:nvPr>
        </p:nvSpPr>
        <p:spPr/>
        <p:txBody>
          <a:bodyPr/>
          <a:lstStyle/>
          <a:p>
            <a:fld id="{DC69E674-D61A-3D4C-8111-92927DB4F242}" type="slidenum">
              <a:rPr lang="en-US" smtClean="0"/>
              <a:t>4</a:t>
            </a:fld>
            <a:endParaRPr lang="en-US"/>
          </a:p>
        </p:txBody>
      </p:sp>
    </p:spTree>
    <p:extLst>
      <p:ext uri="{BB962C8B-B14F-4D97-AF65-F5344CB8AC3E}">
        <p14:creationId xmlns:p14="http://schemas.microsoft.com/office/powerpoint/2010/main" val="4176099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all know, the real estate market </a:t>
            </a:r>
            <a:r>
              <a:rPr lang="en-US" dirty="0" err="1"/>
              <a:t>ebs</a:t>
            </a:r>
            <a:r>
              <a:rPr lang="en-US" dirty="0"/>
              <a:t> and flows all the time. During hard times the market doesn’t do so great, during the good times it does. But if you look at this chart here, you will notice something. When a downturn or upswing happens, it is not drastic or sudden. Which means, that there are cues that can relay that a decline or upswing may be approaching. The best part? Predictions can increase your chances of making smarter moves before the good and bad times. </a:t>
            </a:r>
          </a:p>
          <a:p>
            <a:endParaRPr lang="en-US" dirty="0"/>
          </a:p>
          <a:p>
            <a:r>
              <a:rPr lang="en-US" dirty="0"/>
              <a:t>So how do we get these predictions? Before we can answer that, there is an important question we need to ask ourselves. (change slide)</a:t>
            </a:r>
          </a:p>
        </p:txBody>
      </p:sp>
      <p:sp>
        <p:nvSpPr>
          <p:cNvPr id="4" name="Slide Number Placeholder 3"/>
          <p:cNvSpPr>
            <a:spLocks noGrp="1"/>
          </p:cNvSpPr>
          <p:nvPr>
            <p:ph type="sldNum" sz="quarter" idx="5"/>
          </p:nvPr>
        </p:nvSpPr>
        <p:spPr/>
        <p:txBody>
          <a:bodyPr/>
          <a:lstStyle/>
          <a:p>
            <a:fld id="{DC69E674-D61A-3D4C-8111-92927DB4F242}" type="slidenum">
              <a:rPr lang="en-US" smtClean="0"/>
              <a:t>5</a:t>
            </a:fld>
            <a:endParaRPr lang="en-US"/>
          </a:p>
        </p:txBody>
      </p:sp>
    </p:spTree>
    <p:extLst>
      <p:ext uri="{BB962C8B-B14F-4D97-AF65-F5344CB8AC3E}">
        <p14:creationId xmlns:p14="http://schemas.microsoft.com/office/powerpoint/2010/main" val="810283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answer to this question is: it depends. It largely depends on the data but also on whether there is a strong enough relationship between given data ”features” and sales price.</a:t>
            </a:r>
          </a:p>
          <a:p>
            <a:endParaRPr lang="en-US" dirty="0"/>
          </a:p>
          <a:p>
            <a:r>
              <a:rPr lang="en-US" dirty="0"/>
              <a:t>So how do we discover these relationships and make our predictions? (change slide)</a:t>
            </a:r>
          </a:p>
        </p:txBody>
      </p:sp>
      <p:sp>
        <p:nvSpPr>
          <p:cNvPr id="4" name="Slide Number Placeholder 3"/>
          <p:cNvSpPr>
            <a:spLocks noGrp="1"/>
          </p:cNvSpPr>
          <p:nvPr>
            <p:ph type="sldNum" sz="quarter" idx="5"/>
          </p:nvPr>
        </p:nvSpPr>
        <p:spPr/>
        <p:txBody>
          <a:bodyPr/>
          <a:lstStyle/>
          <a:p>
            <a:fld id="{DC69E674-D61A-3D4C-8111-92927DB4F242}" type="slidenum">
              <a:rPr lang="en-US" smtClean="0"/>
              <a:t>6</a:t>
            </a:fld>
            <a:endParaRPr lang="en-US"/>
          </a:p>
        </p:txBody>
      </p:sp>
    </p:spTree>
    <p:extLst>
      <p:ext uri="{BB962C8B-B14F-4D97-AF65-F5344CB8AC3E}">
        <p14:creationId xmlns:p14="http://schemas.microsoft.com/office/powerpoint/2010/main" val="124070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answer? We model. More specifically, in this case, we use a Linear Regression model. Now some of you may be thinking, what the heck is a Linear Regression? </a:t>
            </a:r>
          </a:p>
        </p:txBody>
      </p:sp>
      <p:sp>
        <p:nvSpPr>
          <p:cNvPr id="4" name="Slide Number Placeholder 3"/>
          <p:cNvSpPr>
            <a:spLocks noGrp="1"/>
          </p:cNvSpPr>
          <p:nvPr>
            <p:ph type="sldNum" sz="quarter" idx="5"/>
          </p:nvPr>
        </p:nvSpPr>
        <p:spPr/>
        <p:txBody>
          <a:bodyPr/>
          <a:lstStyle/>
          <a:p>
            <a:fld id="{DC69E674-D61A-3D4C-8111-92927DB4F242}" type="slidenum">
              <a:rPr lang="en-US" smtClean="0"/>
              <a:t>7</a:t>
            </a:fld>
            <a:endParaRPr lang="en-US"/>
          </a:p>
        </p:txBody>
      </p:sp>
    </p:spTree>
    <p:extLst>
      <p:ext uri="{BB962C8B-B14F-4D97-AF65-F5344CB8AC3E}">
        <p14:creationId xmlns:p14="http://schemas.microsoft.com/office/powerpoint/2010/main" val="3368084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It displays relationships between variables, in this case, we looked at the assessor’s office’s data which included a ton of different variables that impact housing prices.</a:t>
            </a:r>
          </a:p>
          <a:p>
            <a:pPr marL="228600" indent="-228600">
              <a:buAutoNum type="arabicPeriod"/>
            </a:pPr>
            <a:endParaRPr lang="en-US" dirty="0"/>
          </a:p>
          <a:p>
            <a:pPr marL="228600" indent="-228600">
              <a:buAutoNum type="arabicPeriod"/>
            </a:pPr>
            <a:r>
              <a:rPr lang="en-US" dirty="0"/>
              <a:t>Next, it looks at those relationships and identifies trends</a:t>
            </a:r>
          </a:p>
          <a:p>
            <a:pPr marL="228600" indent="-228600">
              <a:buAutoNum type="arabicPeriod"/>
            </a:pPr>
            <a:endParaRPr lang="en-US" dirty="0"/>
          </a:p>
          <a:p>
            <a:pPr marL="228600" indent="-228600">
              <a:buAutoNum type="arabicPeriod"/>
            </a:pPr>
            <a:r>
              <a:rPr lang="en-US" dirty="0"/>
              <a:t>Finally, it takes those trends and predicts future movement.</a:t>
            </a:r>
          </a:p>
          <a:p>
            <a:pPr marL="0" indent="0">
              <a:buNone/>
            </a:pPr>
            <a:endParaRPr lang="en-US" dirty="0"/>
          </a:p>
          <a:p>
            <a:pPr marL="0" indent="0">
              <a:buNone/>
            </a:pPr>
            <a:endParaRPr lang="en-US" dirty="0"/>
          </a:p>
          <a:p>
            <a:pPr marL="0" indent="0">
              <a:buNone/>
            </a:pPr>
            <a:r>
              <a:rPr lang="en-US" dirty="0"/>
              <a:t>Now, because you hired me, you don’t need to know how this stuff works. However, it is important to know that predictions are dependent on the data that we receive. The better the data, the better the predictions. And so, I do need to stress some importance on the process of creating this model for our future use. (change slide)</a:t>
            </a:r>
          </a:p>
        </p:txBody>
      </p:sp>
      <p:sp>
        <p:nvSpPr>
          <p:cNvPr id="4" name="Slide Number Placeholder 3"/>
          <p:cNvSpPr>
            <a:spLocks noGrp="1"/>
          </p:cNvSpPr>
          <p:nvPr>
            <p:ph type="sldNum" sz="quarter" idx="5"/>
          </p:nvPr>
        </p:nvSpPr>
        <p:spPr/>
        <p:txBody>
          <a:bodyPr/>
          <a:lstStyle/>
          <a:p>
            <a:fld id="{DC69E674-D61A-3D4C-8111-92927DB4F242}" type="slidenum">
              <a:rPr lang="en-US" smtClean="0"/>
              <a:t>8</a:t>
            </a:fld>
            <a:endParaRPr lang="en-US"/>
          </a:p>
        </p:txBody>
      </p:sp>
    </p:spTree>
    <p:extLst>
      <p:ext uri="{BB962C8B-B14F-4D97-AF65-F5344CB8AC3E}">
        <p14:creationId xmlns:p14="http://schemas.microsoft.com/office/powerpoint/2010/main" val="4273530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spare you the details but there are a few things that you need to know regarding the process of creating this model</a:t>
            </a:r>
            <a:r>
              <a:rPr lang="en-US" dirty="0">
                <a:sym typeface="Wingdings" pitchFamily="2" charset="2"/>
              </a:rPr>
              <a:t> (change slide)</a:t>
            </a:r>
            <a:endParaRPr lang="en-US" dirty="0"/>
          </a:p>
        </p:txBody>
      </p:sp>
      <p:sp>
        <p:nvSpPr>
          <p:cNvPr id="4" name="Slide Number Placeholder 3"/>
          <p:cNvSpPr>
            <a:spLocks noGrp="1"/>
          </p:cNvSpPr>
          <p:nvPr>
            <p:ph type="sldNum" sz="quarter" idx="5"/>
          </p:nvPr>
        </p:nvSpPr>
        <p:spPr/>
        <p:txBody>
          <a:bodyPr/>
          <a:lstStyle/>
          <a:p>
            <a:fld id="{DC69E674-D61A-3D4C-8111-92927DB4F242}" type="slidenum">
              <a:rPr lang="en-US" smtClean="0"/>
              <a:t>9</a:t>
            </a:fld>
            <a:endParaRPr lang="en-US"/>
          </a:p>
        </p:txBody>
      </p:sp>
    </p:spTree>
    <p:extLst>
      <p:ext uri="{BB962C8B-B14F-4D97-AF65-F5344CB8AC3E}">
        <p14:creationId xmlns:p14="http://schemas.microsoft.com/office/powerpoint/2010/main" val="3127672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5/14/20</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22388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5/14/20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946611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5/14/20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624601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5/14/20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047603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5/14/20</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15240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435620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5/14/20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423190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5/14/20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251569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5/14/20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014250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5/14/20</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954150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5/14/20</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75120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5/14/20</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409146326"/>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lang="en-US" sz="36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06C53D-2F79-46E1-B52F-4FC2ABFCFD5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b="443"/>
          <a:stretch/>
        </p:blipFill>
        <p:spPr>
          <a:xfrm>
            <a:off x="20" y="10"/>
            <a:ext cx="12191979" cy="6857990"/>
          </a:xfrm>
          <a:prstGeom prst="rect">
            <a:avLst/>
          </a:prstGeom>
        </p:spPr>
      </p:pic>
      <p:sp>
        <p:nvSpPr>
          <p:cNvPr id="9" name="Rectangle 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alpha val="30000"/>
            </a:schemeClr>
          </a:solidFill>
          <a:ln w="6350" cap="sq" cmpd="sng" algn="ctr">
            <a:noFill/>
            <a:prstDash val="solid"/>
            <a:miter lim="800000"/>
          </a:ln>
          <a:effectLst/>
        </p:spPr>
      </p:sp>
      <p:sp>
        <p:nvSpPr>
          <p:cNvPr id="11" name="Rectangle 10">
            <a:extLst>
              <a:ext uri="{FF2B5EF4-FFF2-40B4-BE49-F238E27FC236}">
                <a16:creationId xmlns:a16="http://schemas.microsoft.com/office/drawing/2014/main" id="{5B5C4EBC-A0C7-4DD6-9847-81D18D5E5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6" y="1808532"/>
            <a:ext cx="5452527" cy="3240936"/>
          </a:xfrm>
          <a:prstGeom prst="rect">
            <a:avLst/>
          </a:prstGeom>
          <a:solidFill>
            <a:srgbClr val="24AFC9">
              <a:alpha val="40000"/>
            </a:srgbClr>
          </a:solidFill>
          <a:ln w="6350" cap="sq" cmpd="sng" algn="ctr">
            <a:noFill/>
            <a:prstDash val="solid"/>
            <a:miter lim="800000"/>
          </a:ln>
          <a:effectLst/>
        </p:spPr>
      </p:sp>
      <p:sp>
        <p:nvSpPr>
          <p:cNvPr id="13" name="Rectangle 12">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C1FBF91D-785E-454F-B487-3167CFAEFE64}"/>
              </a:ext>
            </a:extLst>
          </p:cNvPr>
          <p:cNvSpPr>
            <a:spLocks noGrp="1"/>
          </p:cNvSpPr>
          <p:nvPr>
            <p:ph type="ctrTitle"/>
          </p:nvPr>
        </p:nvSpPr>
        <p:spPr>
          <a:xfrm>
            <a:off x="6033793" y="2355458"/>
            <a:ext cx="4775075" cy="1630907"/>
          </a:xfrm>
        </p:spPr>
        <p:txBody>
          <a:bodyPr>
            <a:normAutofit/>
          </a:bodyPr>
          <a:lstStyle/>
          <a:p>
            <a:r>
              <a:rPr lang="en-US" sz="4400" dirty="0">
                <a:solidFill>
                  <a:schemeClr val="tx1"/>
                </a:solidFill>
              </a:rPr>
              <a:t>Investing in Ames</a:t>
            </a:r>
          </a:p>
        </p:txBody>
      </p:sp>
      <p:sp>
        <p:nvSpPr>
          <p:cNvPr id="3" name="Subtitle 2">
            <a:extLst>
              <a:ext uri="{FF2B5EF4-FFF2-40B4-BE49-F238E27FC236}">
                <a16:creationId xmlns:a16="http://schemas.microsoft.com/office/drawing/2014/main" id="{1D60EA8F-A435-DA41-9F93-4172F5BCA574}"/>
              </a:ext>
            </a:extLst>
          </p:cNvPr>
          <p:cNvSpPr>
            <a:spLocks noGrp="1"/>
          </p:cNvSpPr>
          <p:nvPr>
            <p:ph type="subTitle" idx="1"/>
          </p:nvPr>
        </p:nvSpPr>
        <p:spPr>
          <a:xfrm>
            <a:off x="6033793" y="3995988"/>
            <a:ext cx="4775075" cy="559656"/>
          </a:xfrm>
        </p:spPr>
        <p:txBody>
          <a:bodyPr>
            <a:normAutofit fontScale="85000" lnSpcReduction="10000"/>
          </a:bodyPr>
          <a:lstStyle/>
          <a:p>
            <a:r>
              <a:rPr lang="en-US" dirty="0">
                <a:solidFill>
                  <a:schemeClr val="tx1"/>
                </a:solidFill>
              </a:rPr>
              <a:t>Predicting Sale Prices for Future Investments</a:t>
            </a:r>
          </a:p>
        </p:txBody>
      </p:sp>
      <p:sp>
        <p:nvSpPr>
          <p:cNvPr id="15" name="Oval 14">
            <a:extLst>
              <a:ext uri="{FF2B5EF4-FFF2-40B4-BE49-F238E27FC236}">
                <a16:creationId xmlns:a16="http://schemas.microsoft.com/office/drawing/2014/main" id="{CCC98BAD-EFC4-45D2-BC90-B9764934AF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410" y="5852160"/>
            <a:ext cx="548640" cy="548640"/>
          </a:xfrm>
          <a:prstGeom prst="ellipse">
            <a:avLst/>
          </a:prstGeom>
          <a:solidFill>
            <a:srgbClr val="24AFC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264078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5BA10BEE-6B51-4C0F-BD2D-0C4D0B43B9F1}"/>
              </a:ext>
            </a:extLst>
          </p:cNvPr>
          <p:cNvGraphicFramePr>
            <a:graphicFrameLocks noGrp="1"/>
          </p:cNvGraphicFramePr>
          <p:nvPr>
            <p:ph idx="1"/>
            <p:extLst>
              <p:ext uri="{D42A27DB-BD31-4B8C-83A1-F6EECF244321}">
                <p14:modId xmlns:p14="http://schemas.microsoft.com/office/powerpoint/2010/main" val="630093167"/>
              </p:ext>
            </p:extLst>
          </p:nvPr>
        </p:nvGraphicFramePr>
        <p:xfrm>
          <a:off x="1066800" y="2103120"/>
          <a:ext cx="10058400" cy="38496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53199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6F90BEF-F5C9-43BB-9FED-780B2E802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0B41FD-D897-4F21-A5F3-254C563DC6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74F628E5-F145-4719-B240-F9D1B2D501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graphicFrame>
        <p:nvGraphicFramePr>
          <p:cNvPr id="5" name="Content Placeholder 2">
            <a:extLst>
              <a:ext uri="{FF2B5EF4-FFF2-40B4-BE49-F238E27FC236}">
                <a16:creationId xmlns:a16="http://schemas.microsoft.com/office/drawing/2014/main" id="{5BA10BEE-6B51-4C0F-BD2D-0C4D0B43B9F1}"/>
              </a:ext>
            </a:extLst>
          </p:cNvPr>
          <p:cNvGraphicFramePr>
            <a:graphicFrameLocks noGrp="1"/>
          </p:cNvGraphicFramePr>
          <p:nvPr>
            <p:ph idx="1"/>
            <p:extLst>
              <p:ext uri="{D42A27DB-BD31-4B8C-83A1-F6EECF244321}">
                <p14:modId xmlns:p14="http://schemas.microsoft.com/office/powerpoint/2010/main" val="875555303"/>
              </p:ext>
            </p:extLst>
          </p:nvPr>
        </p:nvGraphicFramePr>
        <p:xfrm>
          <a:off x="1066800" y="990600"/>
          <a:ext cx="10058400" cy="353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3965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6F90BEF-F5C9-43BB-9FED-780B2E802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C0B41FD-D897-4F21-A5F3-254C563DC6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74F628E5-F145-4719-B240-F9D1B2D501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graphicFrame>
        <p:nvGraphicFramePr>
          <p:cNvPr id="5" name="Content Placeholder 2">
            <a:extLst>
              <a:ext uri="{FF2B5EF4-FFF2-40B4-BE49-F238E27FC236}">
                <a16:creationId xmlns:a16="http://schemas.microsoft.com/office/drawing/2014/main" id="{5BA10BEE-6B51-4C0F-BD2D-0C4D0B43B9F1}"/>
              </a:ext>
            </a:extLst>
          </p:cNvPr>
          <p:cNvGraphicFramePr>
            <a:graphicFrameLocks noGrp="1"/>
          </p:cNvGraphicFramePr>
          <p:nvPr>
            <p:ph idx="1"/>
            <p:extLst>
              <p:ext uri="{D42A27DB-BD31-4B8C-83A1-F6EECF244321}">
                <p14:modId xmlns:p14="http://schemas.microsoft.com/office/powerpoint/2010/main" val="2763811105"/>
              </p:ext>
            </p:extLst>
          </p:nvPr>
        </p:nvGraphicFramePr>
        <p:xfrm>
          <a:off x="1066800" y="990600"/>
          <a:ext cx="10058400" cy="353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52231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664D085-C814-4D74-BCE0-2059F0DC04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4AF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DA5539E-D8B4-4F5A-B46F-C304F5D7A8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64BB054-5748-1445-9617-B9AEB8C8CD7D}"/>
              </a:ext>
            </a:extLst>
          </p:cNvPr>
          <p:cNvPicPr>
            <a:picLocks noChangeAspect="1"/>
          </p:cNvPicPr>
          <p:nvPr/>
        </p:nvPicPr>
        <p:blipFill>
          <a:blip r:embed="rId3"/>
          <a:stretch>
            <a:fillRect/>
          </a:stretch>
        </p:blipFill>
        <p:spPr>
          <a:xfrm>
            <a:off x="801539" y="1774481"/>
            <a:ext cx="10588922" cy="3309038"/>
          </a:xfrm>
          <a:prstGeom prst="rect">
            <a:avLst/>
          </a:prstGeom>
        </p:spPr>
      </p:pic>
    </p:spTree>
    <p:extLst>
      <p:ext uri="{BB962C8B-B14F-4D97-AF65-F5344CB8AC3E}">
        <p14:creationId xmlns:p14="http://schemas.microsoft.com/office/powerpoint/2010/main" val="1725218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5BA10BEE-6B51-4C0F-BD2D-0C4D0B43B9F1}"/>
              </a:ext>
            </a:extLst>
          </p:cNvPr>
          <p:cNvGraphicFramePr>
            <a:graphicFrameLocks noGrp="1"/>
          </p:cNvGraphicFramePr>
          <p:nvPr>
            <p:ph idx="1"/>
          </p:nvPr>
        </p:nvGraphicFramePr>
        <p:xfrm>
          <a:off x="651641" y="714703"/>
          <a:ext cx="10473559" cy="53209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8375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38">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 name="Rectangle 40">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62" name="Rectangle 42">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63" name="Rectangle 44">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64" name="Group 46">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48" name="Straight Connector 47">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65" name="Rectangle 51">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6" name="Rectangle 53">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34">
            <a:extLst>
              <a:ext uri="{FF2B5EF4-FFF2-40B4-BE49-F238E27FC236}">
                <a16:creationId xmlns:a16="http://schemas.microsoft.com/office/drawing/2014/main" id="{B4CB93B8-ED9A-4B30-B1F7-33644FF94861}"/>
              </a:ext>
            </a:extLst>
          </p:cNvPr>
          <p:cNvPicPr>
            <a:picLocks noChangeAspect="1"/>
          </p:cNvPicPr>
          <p:nvPr/>
        </p:nvPicPr>
        <p:blipFill rotWithShape="1">
          <a:blip r:embed="rId3">
            <a:alphaModFix amt="45000"/>
          </a:blip>
          <a:srcRect t="1220" b="14510"/>
          <a:stretch/>
        </p:blipFill>
        <p:spPr>
          <a:xfrm>
            <a:off x="20" y="10"/>
            <a:ext cx="12191980" cy="6857990"/>
          </a:xfrm>
          <a:prstGeom prst="rect">
            <a:avLst/>
          </a:prstGeom>
        </p:spPr>
      </p:pic>
      <p:sp>
        <p:nvSpPr>
          <p:cNvPr id="68" name="Rectangle 55">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itle 1">
            <a:extLst>
              <a:ext uri="{FF2B5EF4-FFF2-40B4-BE49-F238E27FC236}">
                <a16:creationId xmlns:a16="http://schemas.microsoft.com/office/drawing/2014/main" id="{357DBE1E-3DC0-304D-AB58-B629CEAD0B31}"/>
              </a:ext>
            </a:extLst>
          </p:cNvPr>
          <p:cNvSpPr>
            <a:spLocks noGrp="1"/>
          </p:cNvSpPr>
          <p:nvPr>
            <p:ph type="title"/>
          </p:nvPr>
        </p:nvSpPr>
        <p:spPr>
          <a:xfrm>
            <a:off x="1769532" y="2091263"/>
            <a:ext cx="8652938" cy="2461504"/>
          </a:xfrm>
        </p:spPr>
        <p:txBody>
          <a:bodyPr vert="horz" lIns="91440" tIns="45720" rIns="91440" bIns="45720" rtlCol="0" anchor="ctr">
            <a:normAutofit/>
          </a:bodyPr>
          <a:lstStyle/>
          <a:p>
            <a:pPr algn="ctr">
              <a:lnSpc>
                <a:spcPct val="83000"/>
              </a:lnSpc>
            </a:pPr>
            <a:r>
              <a:rPr lang="en-US" sz="6800" cap="all" spc="-100"/>
              <a:t>Findings</a:t>
            </a:r>
          </a:p>
        </p:txBody>
      </p:sp>
      <p:sp>
        <p:nvSpPr>
          <p:cNvPr id="69" name="Rectangle 57">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2628908597"/>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664D085-C814-4D74-BCE0-2059F0DC04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4AF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DA5539E-D8B4-4F5A-B46F-C304F5D7A8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B596DEB-144D-A448-8C06-A00488F238E3}"/>
              </a:ext>
            </a:extLst>
          </p:cNvPr>
          <p:cNvPicPr>
            <a:picLocks noChangeAspect="1"/>
          </p:cNvPicPr>
          <p:nvPr/>
        </p:nvPicPr>
        <p:blipFill rotWithShape="1">
          <a:blip r:embed="rId3"/>
          <a:srcRect t="6919" r="966"/>
          <a:stretch/>
        </p:blipFill>
        <p:spPr>
          <a:xfrm>
            <a:off x="801539" y="1250731"/>
            <a:ext cx="10486571" cy="4706372"/>
          </a:xfrm>
          <a:prstGeom prst="rect">
            <a:avLst/>
          </a:prstGeom>
        </p:spPr>
      </p:pic>
    </p:spTree>
    <p:extLst>
      <p:ext uri="{BB962C8B-B14F-4D97-AF65-F5344CB8AC3E}">
        <p14:creationId xmlns:p14="http://schemas.microsoft.com/office/powerpoint/2010/main" val="21829344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1750109-3B91-4506-B997-0CD8E35A14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4AF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72D8D1B-59F6-4FF3-8547-9BBB6129F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59BF7F5-0D11-ED43-AF85-EB5145B03910}"/>
              </a:ext>
            </a:extLst>
          </p:cNvPr>
          <p:cNvPicPr>
            <a:picLocks noChangeAspect="1"/>
          </p:cNvPicPr>
          <p:nvPr/>
        </p:nvPicPr>
        <p:blipFill>
          <a:blip r:embed="rId3"/>
          <a:stretch>
            <a:fillRect/>
          </a:stretch>
        </p:blipFill>
        <p:spPr>
          <a:xfrm>
            <a:off x="1046301" y="643467"/>
            <a:ext cx="2274638" cy="2475653"/>
          </a:xfrm>
          <a:prstGeom prst="rect">
            <a:avLst/>
          </a:prstGeom>
        </p:spPr>
      </p:pic>
      <p:sp>
        <p:nvSpPr>
          <p:cNvPr id="15" name="Rectangle 14">
            <a:extLst>
              <a:ext uri="{FF2B5EF4-FFF2-40B4-BE49-F238E27FC236}">
                <a16:creationId xmlns:a16="http://schemas.microsoft.com/office/drawing/2014/main" id="{14044C96-7CFD-44DB-A579-D77B0D37C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5998" y="487090"/>
            <a:ext cx="3588174" cy="278104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0F44787-D7BB-904B-869D-99FBAC0FA220}"/>
              </a:ext>
            </a:extLst>
          </p:cNvPr>
          <p:cNvPicPr>
            <a:picLocks noChangeAspect="1"/>
          </p:cNvPicPr>
          <p:nvPr/>
        </p:nvPicPr>
        <p:blipFill>
          <a:blip r:embed="rId4"/>
          <a:stretch>
            <a:fillRect/>
          </a:stretch>
        </p:blipFill>
        <p:spPr>
          <a:xfrm>
            <a:off x="8789340" y="650497"/>
            <a:ext cx="2301258" cy="2468623"/>
          </a:xfrm>
          <a:prstGeom prst="rect">
            <a:avLst/>
          </a:prstGeom>
        </p:spPr>
      </p:pic>
      <p:sp>
        <p:nvSpPr>
          <p:cNvPr id="17" name="Rectangle 16">
            <a:extLst>
              <a:ext uri="{FF2B5EF4-FFF2-40B4-BE49-F238E27FC236}">
                <a16:creationId xmlns:a16="http://schemas.microsoft.com/office/drawing/2014/main" id="{8FC8C21F-9484-4A71-ABFA-6C10682FA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4B04959-009D-1940-85AB-D0162B2F34C3}"/>
              </a:ext>
            </a:extLst>
          </p:cNvPr>
          <p:cNvPicPr>
            <a:picLocks noChangeAspect="1"/>
          </p:cNvPicPr>
          <p:nvPr/>
        </p:nvPicPr>
        <p:blipFill>
          <a:blip r:embed="rId5"/>
          <a:stretch>
            <a:fillRect/>
          </a:stretch>
        </p:blipFill>
        <p:spPr>
          <a:xfrm>
            <a:off x="1043493" y="3748194"/>
            <a:ext cx="2263054" cy="2471631"/>
          </a:xfrm>
          <a:prstGeom prst="rect">
            <a:avLst/>
          </a:prstGeom>
        </p:spPr>
      </p:pic>
      <p:sp>
        <p:nvSpPr>
          <p:cNvPr id="19" name="Rectangle 18">
            <a:extLst>
              <a:ext uri="{FF2B5EF4-FFF2-40B4-BE49-F238E27FC236}">
                <a16:creationId xmlns:a16="http://schemas.microsoft.com/office/drawing/2014/main" id="{2C444748-5A8D-4B53-89FE-42B455DFA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5618" y="487090"/>
            <a:ext cx="3588171" cy="589788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FCD9DF5-2D56-0848-8896-D3D5B54B3226}"/>
              </a:ext>
            </a:extLst>
          </p:cNvPr>
          <p:cNvPicPr>
            <a:picLocks noChangeAspect="1"/>
          </p:cNvPicPr>
          <p:nvPr/>
        </p:nvPicPr>
        <p:blipFill>
          <a:blip r:embed="rId6"/>
          <a:stretch>
            <a:fillRect/>
          </a:stretch>
        </p:blipFill>
        <p:spPr>
          <a:xfrm>
            <a:off x="4381676" y="1577228"/>
            <a:ext cx="3252903" cy="3717603"/>
          </a:xfrm>
          <a:prstGeom prst="rect">
            <a:avLst/>
          </a:prstGeom>
        </p:spPr>
      </p:pic>
      <p:sp>
        <p:nvSpPr>
          <p:cNvPr id="21" name="Rectangle 20">
            <a:extLst>
              <a:ext uri="{FF2B5EF4-FFF2-40B4-BE49-F238E27FC236}">
                <a16:creationId xmlns:a16="http://schemas.microsoft.com/office/drawing/2014/main" id="{F4FFA271-A10A-4AC3-8F06-E3313A197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502" y="3603670"/>
            <a:ext cx="3601167"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BFDEA43-5545-3E4F-BD8C-FC8B3F347E5F}"/>
              </a:ext>
            </a:extLst>
          </p:cNvPr>
          <p:cNvPicPr>
            <a:picLocks noChangeAspect="1"/>
          </p:cNvPicPr>
          <p:nvPr/>
        </p:nvPicPr>
        <p:blipFill>
          <a:blip r:embed="rId7"/>
          <a:stretch>
            <a:fillRect/>
          </a:stretch>
        </p:blipFill>
        <p:spPr>
          <a:xfrm>
            <a:off x="8759230" y="3755224"/>
            <a:ext cx="2361479" cy="2464601"/>
          </a:xfrm>
          <a:prstGeom prst="rect">
            <a:avLst/>
          </a:prstGeom>
        </p:spPr>
      </p:pic>
    </p:spTree>
    <p:extLst>
      <p:ext uri="{BB962C8B-B14F-4D97-AF65-F5344CB8AC3E}">
        <p14:creationId xmlns:p14="http://schemas.microsoft.com/office/powerpoint/2010/main" val="1313655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34">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37" name="Rectangle 36">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9" name="Rectangle 38">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1" name="Group 40">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42" name="Straight Connector 41">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46" name="Rectangle 45">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8" name="Rectangle 47">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B1CDC89C-07EA-45F3-A4C9-45590CA616EB}"/>
              </a:ext>
            </a:extLst>
          </p:cNvPr>
          <p:cNvPicPr>
            <a:picLocks noChangeAspect="1"/>
          </p:cNvPicPr>
          <p:nvPr/>
        </p:nvPicPr>
        <p:blipFill rotWithShape="1">
          <a:blip r:embed="rId3">
            <a:alphaModFix amt="45000"/>
          </a:blip>
          <a:srcRect b="16974"/>
          <a:stretch/>
        </p:blipFill>
        <p:spPr>
          <a:xfrm>
            <a:off x="20" y="10"/>
            <a:ext cx="12191980" cy="6857990"/>
          </a:xfrm>
          <a:prstGeom prst="rect">
            <a:avLst/>
          </a:prstGeom>
        </p:spPr>
      </p:pic>
      <p:sp>
        <p:nvSpPr>
          <p:cNvPr id="50" name="Rectangle 49">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itle 1">
            <a:extLst>
              <a:ext uri="{FF2B5EF4-FFF2-40B4-BE49-F238E27FC236}">
                <a16:creationId xmlns:a16="http://schemas.microsoft.com/office/drawing/2014/main" id="{214014C1-E2B3-074F-9672-678D629F75BE}"/>
              </a:ext>
            </a:extLst>
          </p:cNvPr>
          <p:cNvSpPr>
            <a:spLocks noGrp="1"/>
          </p:cNvSpPr>
          <p:nvPr>
            <p:ph type="title"/>
          </p:nvPr>
        </p:nvSpPr>
        <p:spPr>
          <a:xfrm>
            <a:off x="1769532" y="2091263"/>
            <a:ext cx="8652938" cy="2461504"/>
          </a:xfrm>
        </p:spPr>
        <p:txBody>
          <a:bodyPr vert="horz" lIns="91440" tIns="45720" rIns="91440" bIns="45720" rtlCol="0" anchor="ctr">
            <a:normAutofit/>
          </a:bodyPr>
          <a:lstStyle/>
          <a:p>
            <a:pPr algn="ctr">
              <a:lnSpc>
                <a:spcPct val="83000"/>
              </a:lnSpc>
            </a:pPr>
            <a:r>
              <a:rPr lang="en-US" sz="6300" cap="all" spc="-100" dirty="0"/>
              <a:t>Recommendations</a:t>
            </a:r>
          </a:p>
        </p:txBody>
      </p:sp>
      <p:sp>
        <p:nvSpPr>
          <p:cNvPr id="52" name="Rectangle 51">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790184720"/>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96725D-389E-7843-B8C1-D21D149529EE}"/>
              </a:ext>
            </a:extLst>
          </p:cNvPr>
          <p:cNvSpPr/>
          <p:nvPr/>
        </p:nvSpPr>
        <p:spPr>
          <a:xfrm>
            <a:off x="552016" y="602505"/>
            <a:ext cx="11019874" cy="1938992"/>
          </a:xfrm>
          <a:prstGeom prst="rect">
            <a:avLst/>
          </a:prstGeom>
          <a:noFill/>
        </p:spPr>
        <p:txBody>
          <a:bodyPr wrap="square" lIns="91440" tIns="45720" rIns="91440" bIns="45720">
            <a:spAutoFit/>
          </a:bodyPr>
          <a:lstStyle/>
          <a:p>
            <a:pPr marL="914400" indent="-914400">
              <a:buAutoNum type="arabicPeriod"/>
            </a:pPr>
            <a:r>
              <a:rPr lang="en-US" sz="4000" dirty="0">
                <a:ln w="0"/>
                <a:effectLst>
                  <a:outerShdw blurRad="38100" dist="19050" dir="2700000" algn="tl" rotWithShape="0">
                    <a:schemeClr val="dk1">
                      <a:alpha val="40000"/>
                    </a:schemeClr>
                  </a:outerShdw>
                </a:effectLst>
              </a:rPr>
              <a:t>Review predicted prices for square footage</a:t>
            </a:r>
          </a:p>
          <a:p>
            <a:pPr marL="914400" indent="-914400">
              <a:buAutoNum type="arabicPeriod"/>
            </a:pPr>
            <a:r>
              <a:rPr lang="en-US" sz="4000" b="0" cap="none" spc="0" dirty="0">
                <a:ln w="0"/>
                <a:solidFill>
                  <a:schemeClr val="tx1"/>
                </a:solidFill>
                <a:effectLst>
                  <a:outerShdw blurRad="38100" dist="19050" dir="2700000" algn="tl" rotWithShape="0">
                    <a:schemeClr val="dk1">
                      <a:alpha val="40000"/>
                    </a:schemeClr>
                  </a:outerShdw>
                </a:effectLst>
              </a:rPr>
              <a:t>If listing</a:t>
            </a:r>
            <a:r>
              <a:rPr lang="en-US" sz="4000" dirty="0">
                <a:ln w="0"/>
                <a:effectLst>
                  <a:outerShdw blurRad="38100" dist="19050" dir="2700000" algn="tl" rotWithShape="0">
                    <a:schemeClr val="dk1">
                      <a:alpha val="40000"/>
                    </a:schemeClr>
                  </a:outerShdw>
                </a:effectLst>
              </a:rPr>
              <a:t> &lt; predicted price, BUY</a:t>
            </a:r>
          </a:p>
        </p:txBody>
      </p:sp>
    </p:spTree>
    <p:extLst>
      <p:ext uri="{BB962C8B-B14F-4D97-AF65-F5344CB8AC3E}">
        <p14:creationId xmlns:p14="http://schemas.microsoft.com/office/powerpoint/2010/main" val="787731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 name="Rectangle 108">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1" name="Rectangle 110">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3" name="Rectangle 112">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15" name="Rectangle 114">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17" name="Group 116">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18" name="Straight Connector 117">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122" name="Rectangle 121">
            <a:extLst>
              <a:ext uri="{FF2B5EF4-FFF2-40B4-BE49-F238E27FC236}">
                <a16:creationId xmlns:a16="http://schemas.microsoft.com/office/drawing/2014/main" id="{C8AC92D2-D6DE-4772-A874-5D65F883FC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useBgFill="1">
        <p:nvSpPr>
          <p:cNvPr id="124" name="Rectangle 123">
            <a:extLst>
              <a:ext uri="{FF2B5EF4-FFF2-40B4-BE49-F238E27FC236}">
                <a16:creationId xmlns:a16="http://schemas.microsoft.com/office/drawing/2014/main" id="{0F2E3678-25D0-49F9-9BD6-8D4D60565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ln w="6350" cap="sq" cmpd="sng" algn="ctr">
            <a:solidFill>
              <a:schemeClr val="tx1">
                <a:lumMod val="75000"/>
                <a:lumOff val="25000"/>
              </a:schemeClr>
            </a:solidFill>
            <a:prstDash val="solid"/>
            <a:miter lim="800000"/>
          </a:ln>
          <a:effectLst/>
        </p:spPr>
      </p:sp>
      <p:sp>
        <p:nvSpPr>
          <p:cNvPr id="4" name="Title 3">
            <a:extLst>
              <a:ext uri="{FF2B5EF4-FFF2-40B4-BE49-F238E27FC236}">
                <a16:creationId xmlns:a16="http://schemas.microsoft.com/office/drawing/2014/main" id="{8412F101-0905-6846-8AE4-0E9DD0F1A670}"/>
              </a:ext>
            </a:extLst>
          </p:cNvPr>
          <p:cNvSpPr>
            <a:spLocks noGrp="1"/>
          </p:cNvSpPr>
          <p:nvPr>
            <p:ph type="title"/>
          </p:nvPr>
        </p:nvSpPr>
        <p:spPr>
          <a:xfrm>
            <a:off x="1136849" y="1348844"/>
            <a:ext cx="5716338" cy="3042706"/>
          </a:xfrm>
        </p:spPr>
        <p:txBody>
          <a:bodyPr vert="horz" lIns="91440" tIns="45720" rIns="91440" bIns="45720" rtlCol="0" anchor="ctr">
            <a:normAutofit/>
          </a:bodyPr>
          <a:lstStyle/>
          <a:p>
            <a:pPr algn="ctr">
              <a:lnSpc>
                <a:spcPct val="83000"/>
              </a:lnSpc>
            </a:pPr>
            <a:r>
              <a:rPr lang="en-US" sz="4200" cap="all" spc="-100"/>
              <a:t>"An investment in knowledge pays the best interest." - Benjamin Franklin</a:t>
            </a:r>
          </a:p>
        </p:txBody>
      </p:sp>
      <p:sp>
        <p:nvSpPr>
          <p:cNvPr id="126" name="Rectangle 125">
            <a:extLst>
              <a:ext uri="{FF2B5EF4-FFF2-40B4-BE49-F238E27FC236}">
                <a16:creationId xmlns:a16="http://schemas.microsoft.com/office/drawing/2014/main" id="{63A45CD5-61B0-48E1-8090-7584418C27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4898"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8" name="Straight Connector 127">
            <a:extLst>
              <a:ext uri="{FF2B5EF4-FFF2-40B4-BE49-F238E27FC236}">
                <a16:creationId xmlns:a16="http://schemas.microsoft.com/office/drawing/2014/main" id="{C6D4C1FD-C274-4FA8-939A-09E6498EFC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4919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C13D4426-8AD5-43D7-8033-05DBB3BFE6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4083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EC8029B-C6E2-4459-859A-7539865E00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49198"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106" name="Graphic 105" descr="Savings">
            <a:extLst>
              <a:ext uri="{FF2B5EF4-FFF2-40B4-BE49-F238E27FC236}">
                <a16:creationId xmlns:a16="http://schemas.microsoft.com/office/drawing/2014/main" id="{A516DC0F-700C-4E2D-99DD-DB92548240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66549" y="1681469"/>
            <a:ext cx="3513108" cy="3513108"/>
          </a:xfrm>
          <a:prstGeom prst="rect">
            <a:avLst/>
          </a:prstGeom>
        </p:spPr>
      </p:pic>
    </p:spTree>
    <p:extLst>
      <p:ext uri="{BB962C8B-B14F-4D97-AF65-F5344CB8AC3E}">
        <p14:creationId xmlns:p14="http://schemas.microsoft.com/office/powerpoint/2010/main" val="42494899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8">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7" name="Rectangle 10">
            <a:extLst>
              <a:ext uri="{FF2B5EF4-FFF2-40B4-BE49-F238E27FC236}">
                <a16:creationId xmlns:a16="http://schemas.microsoft.com/office/drawing/2014/main" id="{7B58A187-A4B1-42EB-A4C7-8635BA507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38" name="Rectangle 12">
            <a:extLst>
              <a:ext uri="{FF2B5EF4-FFF2-40B4-BE49-F238E27FC236}">
                <a16:creationId xmlns:a16="http://schemas.microsoft.com/office/drawing/2014/main" id="{37F14E7F-3054-458C-ACF9-A8DA1757C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9" name="Rectangle 14">
            <a:extLst>
              <a:ext uri="{FF2B5EF4-FFF2-40B4-BE49-F238E27FC236}">
                <a16:creationId xmlns:a16="http://schemas.microsoft.com/office/drawing/2014/main" id="{93747C1C-97FC-4D70-A6C8-A01FBCF5A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0" name="Group 16">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8" name="Straight Connector 17">
              <a:extLst>
                <a:ext uri="{FF2B5EF4-FFF2-40B4-BE49-F238E27FC236}">
                  <a16:creationId xmlns:a16="http://schemas.microsoft.com/office/drawing/2014/main" id="{05CDC370-AE44-4300-98BA-FE204E8817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7B15501-CB9A-4642-80EE-2876EF039E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AFF9525-325F-47B3-A63C-93C12253AD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41" name="Rectangle 21">
            <a:extLst>
              <a:ext uri="{FF2B5EF4-FFF2-40B4-BE49-F238E27FC236}">
                <a16:creationId xmlns:a16="http://schemas.microsoft.com/office/drawing/2014/main" id="{B66F8A2C-B8CF-4B20-9A73-2ADCF63027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2" name="Rectangle 23">
            <a:extLst>
              <a:ext uri="{FF2B5EF4-FFF2-40B4-BE49-F238E27FC236}">
                <a16:creationId xmlns:a16="http://schemas.microsoft.com/office/drawing/2014/main" id="{B5DD78E9-DE0D-47AF-A0DB-F475221E3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108" y="610955"/>
            <a:ext cx="10927784" cy="5636090"/>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43" name="Rectangle 25">
            <a:extLst>
              <a:ext uri="{FF2B5EF4-FFF2-40B4-BE49-F238E27FC236}">
                <a16:creationId xmlns:a16="http://schemas.microsoft.com/office/drawing/2014/main" id="{A118D329-2010-4A15-B57C-429FFAE35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052" y="777240"/>
            <a:ext cx="10597896" cy="5303520"/>
          </a:xfrm>
          <a:prstGeom prst="rect">
            <a:avLst/>
          </a:prstGeom>
          <a:solidFill>
            <a:schemeClr val="bg1">
              <a:lumMod val="85000"/>
              <a:lumOff val="15000"/>
            </a:schemeClr>
          </a:solidFill>
          <a:ln w="6350" cap="sq" cmpd="sng" algn="ctr">
            <a:solidFill>
              <a:schemeClr val="tx1"/>
            </a:solidFill>
            <a:prstDash val="solid"/>
            <a:miter lim="800000"/>
          </a:ln>
          <a:effectLst/>
        </p:spPr>
      </p:sp>
      <p:sp>
        <p:nvSpPr>
          <p:cNvPr id="3" name="Rectangle 2">
            <a:extLst>
              <a:ext uri="{FF2B5EF4-FFF2-40B4-BE49-F238E27FC236}">
                <a16:creationId xmlns:a16="http://schemas.microsoft.com/office/drawing/2014/main" id="{0A41E592-EC6A-4142-AEF2-BCFC37903113}"/>
              </a:ext>
            </a:extLst>
          </p:cNvPr>
          <p:cNvSpPr/>
          <p:nvPr/>
        </p:nvSpPr>
        <p:spPr>
          <a:xfrm>
            <a:off x="1263520" y="1272800"/>
            <a:ext cx="6544620" cy="4312402"/>
          </a:xfrm>
          <a:prstGeom prst="rect">
            <a:avLst/>
          </a:prstGeom>
        </p:spPr>
        <p:txBody>
          <a:bodyPr vert="horz" lIns="91440" tIns="45720" rIns="91440" bIns="45720" rtlCol="0" anchor="ctr">
            <a:normAutofit/>
          </a:bodyPr>
          <a:lstStyle/>
          <a:p>
            <a:pPr algn="r">
              <a:lnSpc>
                <a:spcPct val="83000"/>
              </a:lnSpc>
              <a:spcBef>
                <a:spcPct val="0"/>
              </a:spcBef>
              <a:spcAft>
                <a:spcPts val="600"/>
              </a:spcAft>
            </a:pPr>
            <a:r>
              <a:rPr lang="en-US" sz="6800" cap="all" spc="-100">
                <a:ln w="0"/>
                <a:latin typeface="+mj-lt"/>
              </a:rPr>
              <a:t>Questions?</a:t>
            </a:r>
          </a:p>
        </p:txBody>
      </p:sp>
      <p:cxnSp>
        <p:nvCxnSpPr>
          <p:cNvPr id="44" name="Straight Connector 27">
            <a:extLst>
              <a:ext uri="{FF2B5EF4-FFF2-40B4-BE49-F238E27FC236}">
                <a16:creationId xmlns:a16="http://schemas.microsoft.com/office/drawing/2014/main" id="{994262BC-EE98-4BD6-82DB-4955E8DCC2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2" y="2057401"/>
            <a:ext cx="0" cy="27432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4470063"/>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BFA8CD2-9DD1-463F-94B6-F2A390BC9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4AF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3B21C6B-ACD3-4BE5-B158-BBF0E05AD32A}"/>
              </a:ext>
            </a:extLst>
          </p:cNvPr>
          <p:cNvPicPr>
            <a:picLocks noChangeAspect="1"/>
          </p:cNvPicPr>
          <p:nvPr/>
        </p:nvPicPr>
        <p:blipFill rotWithShape="1">
          <a:blip r:embed="rId3"/>
          <a:srcRect t="14289" r="1" b="2644"/>
          <a:stretch/>
        </p:blipFill>
        <p:spPr>
          <a:xfrm>
            <a:off x="643467" y="643467"/>
            <a:ext cx="10905066" cy="5571066"/>
          </a:xfrm>
          <a:prstGeom prst="rect">
            <a:avLst/>
          </a:prstGeom>
        </p:spPr>
      </p:pic>
      <p:sp>
        <p:nvSpPr>
          <p:cNvPr id="16" name="Rectangle 15">
            <a:extLst>
              <a:ext uri="{FF2B5EF4-FFF2-40B4-BE49-F238E27FC236}">
                <a16:creationId xmlns:a16="http://schemas.microsoft.com/office/drawing/2014/main" id="{92B53684-2A8B-4C6B-8F55-3B5CE39943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CE76521-8E88-0A4A-A429-3111B82FB8BA}"/>
              </a:ext>
            </a:extLst>
          </p:cNvPr>
          <p:cNvSpPr txBox="1"/>
          <p:nvPr/>
        </p:nvSpPr>
        <p:spPr>
          <a:xfrm>
            <a:off x="1292772" y="1156138"/>
            <a:ext cx="6053959" cy="369332"/>
          </a:xfrm>
          <a:prstGeom prst="rect">
            <a:avLst/>
          </a:prstGeom>
          <a:noFill/>
        </p:spPr>
        <p:txBody>
          <a:bodyPr wrap="square" rtlCol="0">
            <a:spAutoFit/>
          </a:bodyPr>
          <a:lstStyle/>
          <a:p>
            <a:pPr>
              <a:spcAft>
                <a:spcPts val="600"/>
              </a:spcAft>
            </a:pPr>
            <a:r>
              <a:rPr lang="en-US" dirty="0">
                <a:solidFill>
                  <a:schemeClr val="bg1"/>
                </a:solidFill>
              </a:rPr>
              <a:t>1. Why are we here?</a:t>
            </a:r>
          </a:p>
        </p:txBody>
      </p:sp>
      <p:sp>
        <p:nvSpPr>
          <p:cNvPr id="4" name="TextBox 3">
            <a:extLst>
              <a:ext uri="{FF2B5EF4-FFF2-40B4-BE49-F238E27FC236}">
                <a16:creationId xmlns:a16="http://schemas.microsoft.com/office/drawing/2014/main" id="{873BCF51-A8DA-F74D-A947-E6531DA3FF28}"/>
              </a:ext>
            </a:extLst>
          </p:cNvPr>
          <p:cNvSpPr txBox="1"/>
          <p:nvPr/>
        </p:nvSpPr>
        <p:spPr>
          <a:xfrm>
            <a:off x="1292771" y="2159876"/>
            <a:ext cx="6053959" cy="369332"/>
          </a:xfrm>
          <a:prstGeom prst="rect">
            <a:avLst/>
          </a:prstGeom>
          <a:noFill/>
        </p:spPr>
        <p:txBody>
          <a:bodyPr wrap="square" rtlCol="0">
            <a:spAutoFit/>
          </a:bodyPr>
          <a:lstStyle/>
          <a:p>
            <a:pPr>
              <a:spcAft>
                <a:spcPts val="600"/>
              </a:spcAft>
            </a:pPr>
            <a:r>
              <a:rPr lang="en-US" dirty="0">
                <a:solidFill>
                  <a:schemeClr val="bg1"/>
                </a:solidFill>
              </a:rPr>
              <a:t>2. What are we trying to do?</a:t>
            </a:r>
          </a:p>
        </p:txBody>
      </p:sp>
      <p:sp>
        <p:nvSpPr>
          <p:cNvPr id="5" name="TextBox 4">
            <a:extLst>
              <a:ext uri="{FF2B5EF4-FFF2-40B4-BE49-F238E27FC236}">
                <a16:creationId xmlns:a16="http://schemas.microsoft.com/office/drawing/2014/main" id="{0C936F18-D4F9-9E47-A8C7-29D1A73C0AC2}"/>
              </a:ext>
            </a:extLst>
          </p:cNvPr>
          <p:cNvSpPr txBox="1"/>
          <p:nvPr/>
        </p:nvSpPr>
        <p:spPr>
          <a:xfrm>
            <a:off x="1292769" y="3049158"/>
            <a:ext cx="6053959" cy="369332"/>
          </a:xfrm>
          <a:prstGeom prst="rect">
            <a:avLst/>
          </a:prstGeom>
          <a:noFill/>
        </p:spPr>
        <p:txBody>
          <a:bodyPr wrap="square" rtlCol="0">
            <a:spAutoFit/>
          </a:bodyPr>
          <a:lstStyle/>
          <a:p>
            <a:pPr>
              <a:spcAft>
                <a:spcPts val="600"/>
              </a:spcAft>
            </a:pPr>
            <a:r>
              <a:rPr lang="en-US" dirty="0">
                <a:solidFill>
                  <a:schemeClr val="bg1"/>
                </a:solidFill>
              </a:rPr>
              <a:t>3. Modeling</a:t>
            </a:r>
          </a:p>
        </p:txBody>
      </p:sp>
      <p:sp>
        <p:nvSpPr>
          <p:cNvPr id="6" name="TextBox 5">
            <a:extLst>
              <a:ext uri="{FF2B5EF4-FFF2-40B4-BE49-F238E27FC236}">
                <a16:creationId xmlns:a16="http://schemas.microsoft.com/office/drawing/2014/main" id="{F9E86172-3A10-964F-B0E5-2A56A551C258}"/>
              </a:ext>
            </a:extLst>
          </p:cNvPr>
          <p:cNvSpPr txBox="1"/>
          <p:nvPr/>
        </p:nvSpPr>
        <p:spPr>
          <a:xfrm>
            <a:off x="1292768" y="4045004"/>
            <a:ext cx="6053959" cy="369332"/>
          </a:xfrm>
          <a:prstGeom prst="rect">
            <a:avLst/>
          </a:prstGeom>
          <a:noFill/>
        </p:spPr>
        <p:txBody>
          <a:bodyPr wrap="square" rtlCol="0">
            <a:spAutoFit/>
          </a:bodyPr>
          <a:lstStyle/>
          <a:p>
            <a:pPr>
              <a:spcAft>
                <a:spcPts val="600"/>
              </a:spcAft>
            </a:pPr>
            <a:r>
              <a:rPr lang="en-US" dirty="0">
                <a:solidFill>
                  <a:schemeClr val="bg1"/>
                </a:solidFill>
              </a:rPr>
              <a:t>4. Findings</a:t>
            </a:r>
          </a:p>
        </p:txBody>
      </p:sp>
      <p:sp>
        <p:nvSpPr>
          <p:cNvPr id="7" name="TextBox 6">
            <a:extLst>
              <a:ext uri="{FF2B5EF4-FFF2-40B4-BE49-F238E27FC236}">
                <a16:creationId xmlns:a16="http://schemas.microsoft.com/office/drawing/2014/main" id="{89670771-E18F-CC41-882E-D990A0152C95}"/>
              </a:ext>
            </a:extLst>
          </p:cNvPr>
          <p:cNvSpPr txBox="1"/>
          <p:nvPr/>
        </p:nvSpPr>
        <p:spPr>
          <a:xfrm>
            <a:off x="1292768" y="5047272"/>
            <a:ext cx="6053959" cy="369332"/>
          </a:xfrm>
          <a:prstGeom prst="rect">
            <a:avLst/>
          </a:prstGeom>
          <a:noFill/>
        </p:spPr>
        <p:txBody>
          <a:bodyPr wrap="square" rtlCol="0">
            <a:spAutoFit/>
          </a:bodyPr>
          <a:lstStyle/>
          <a:p>
            <a:pPr>
              <a:spcAft>
                <a:spcPts val="600"/>
              </a:spcAft>
            </a:pPr>
            <a:r>
              <a:rPr lang="en-US" dirty="0">
                <a:solidFill>
                  <a:schemeClr val="bg1"/>
                </a:solidFill>
              </a:rPr>
              <a:t>5. Recommendations</a:t>
            </a:r>
          </a:p>
        </p:txBody>
      </p:sp>
    </p:spTree>
    <p:extLst>
      <p:ext uri="{BB962C8B-B14F-4D97-AF65-F5344CB8AC3E}">
        <p14:creationId xmlns:p14="http://schemas.microsoft.com/office/powerpoint/2010/main" val="3182847994"/>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3" name="Rectangle 12">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7" name="Group 16">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8" name="Straight Connector 17">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E22AC4E-1118-4B96-B4AD-1EADA0363D65}"/>
              </a:ext>
            </a:extLst>
          </p:cNvPr>
          <p:cNvPicPr>
            <a:picLocks noChangeAspect="1"/>
          </p:cNvPicPr>
          <p:nvPr/>
        </p:nvPicPr>
        <p:blipFill rotWithShape="1">
          <a:blip r:embed="rId3"/>
          <a:srcRect l="32883" r="2" b="2"/>
          <a:stretch/>
        </p:blipFill>
        <p:spPr>
          <a:xfrm>
            <a:off x="4646383" y="10"/>
            <a:ext cx="7545616" cy="6857990"/>
          </a:xfrm>
          <a:prstGeom prst="rect">
            <a:avLst/>
          </a:prstGeom>
        </p:spPr>
      </p:pic>
      <p:sp>
        <p:nvSpPr>
          <p:cNvPr id="24" name="Rectangle 23">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62210" cy="6858000"/>
          </a:xfrm>
          <a:prstGeom prst="rect">
            <a:avLst/>
          </a:prstGeom>
          <a:solidFill>
            <a:schemeClr val="bg1">
              <a:lumMod val="75000"/>
              <a:lumOff val="25000"/>
            </a:schemeClr>
          </a:solidFill>
          <a:ln w="6350" cap="sq" cmpd="sng" algn="ctr">
            <a:noFill/>
            <a:prstDash val="solid"/>
            <a:miter lim="800000"/>
          </a:ln>
          <a:effectLst/>
        </p:spPr>
      </p:sp>
      <p:sp>
        <p:nvSpPr>
          <p:cNvPr id="26" name="Rectangle 25">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3977" y="164592"/>
            <a:ext cx="4334256" cy="652881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0C92F77A-A2A3-1A4A-AD88-9C0AB2C374A9}"/>
              </a:ext>
            </a:extLst>
          </p:cNvPr>
          <p:cNvSpPr>
            <a:spLocks noGrp="1"/>
          </p:cNvSpPr>
          <p:nvPr>
            <p:ph type="title"/>
          </p:nvPr>
        </p:nvSpPr>
        <p:spPr>
          <a:xfrm>
            <a:off x="466524" y="1340361"/>
            <a:ext cx="3729162" cy="3341700"/>
          </a:xfrm>
        </p:spPr>
        <p:txBody>
          <a:bodyPr vert="horz" lIns="91440" tIns="45720" rIns="91440" bIns="45720" rtlCol="0" anchor="ctr">
            <a:normAutofit/>
          </a:bodyPr>
          <a:lstStyle/>
          <a:p>
            <a:pPr algn="ctr">
              <a:lnSpc>
                <a:spcPct val="83000"/>
              </a:lnSpc>
            </a:pPr>
            <a:r>
              <a:rPr lang="en-US" cap="all" spc="-100" dirty="0">
                <a:solidFill>
                  <a:schemeClr val="tx1"/>
                </a:solidFill>
              </a:rPr>
              <a:t>Why are we doing this</a:t>
            </a:r>
          </a:p>
        </p:txBody>
      </p:sp>
    </p:spTree>
    <p:extLst>
      <p:ext uri="{BB962C8B-B14F-4D97-AF65-F5344CB8AC3E}">
        <p14:creationId xmlns:p14="http://schemas.microsoft.com/office/powerpoint/2010/main" val="256934298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6B57F45B-5417-4073-A67A-343F2C881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902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0">
            <a:extLst>
              <a:ext uri="{FF2B5EF4-FFF2-40B4-BE49-F238E27FC236}">
                <a16:creationId xmlns:a16="http://schemas.microsoft.com/office/drawing/2014/main" id="{091B6077-4778-41B2-9147-335CF2F2F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tx1"/>
          </a:solidFill>
          <a:ln w="6350" cap="flat" cmpd="sng" algn="ctr">
            <a:noFill/>
            <a:prstDash val="solid"/>
          </a:ln>
          <a:effectLst>
            <a:softEdge rad="0"/>
          </a:effectLst>
        </p:spPr>
      </p:sp>
      <p:pic>
        <p:nvPicPr>
          <p:cNvPr id="4" name="Picture 3">
            <a:extLst>
              <a:ext uri="{FF2B5EF4-FFF2-40B4-BE49-F238E27FC236}">
                <a16:creationId xmlns:a16="http://schemas.microsoft.com/office/drawing/2014/main" id="{47E852DE-849B-4248-AD2B-11E7E487ED25}"/>
              </a:ext>
            </a:extLst>
          </p:cNvPr>
          <p:cNvPicPr>
            <a:picLocks noChangeAspect="1"/>
          </p:cNvPicPr>
          <p:nvPr/>
        </p:nvPicPr>
        <p:blipFill>
          <a:blip r:embed="rId3"/>
          <a:stretch>
            <a:fillRect/>
          </a:stretch>
        </p:blipFill>
        <p:spPr>
          <a:xfrm>
            <a:off x="913611" y="643467"/>
            <a:ext cx="10364777" cy="5571066"/>
          </a:xfrm>
          <a:prstGeom prst="rect">
            <a:avLst/>
          </a:prstGeom>
        </p:spPr>
      </p:pic>
      <p:sp>
        <p:nvSpPr>
          <p:cNvPr id="13" name="Rectangle 12">
            <a:extLst>
              <a:ext uri="{FF2B5EF4-FFF2-40B4-BE49-F238E27FC236}">
                <a16:creationId xmlns:a16="http://schemas.microsoft.com/office/drawing/2014/main" id="{D527D497-40EC-49CA-9C48-FE4127084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bg1"/>
            </a:solidFill>
            <a:prstDash val="solid"/>
            <a:miter lim="800000"/>
          </a:ln>
          <a:effectLst/>
        </p:spPr>
      </p:sp>
    </p:spTree>
    <p:extLst>
      <p:ext uri="{BB962C8B-B14F-4D97-AF65-F5344CB8AC3E}">
        <p14:creationId xmlns:p14="http://schemas.microsoft.com/office/powerpoint/2010/main" val="3063593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E716FC-E45A-AF49-BEB5-6AB98B06F594}"/>
              </a:ext>
            </a:extLst>
          </p:cNvPr>
          <p:cNvSpPr/>
          <p:nvPr/>
        </p:nvSpPr>
        <p:spPr>
          <a:xfrm>
            <a:off x="430741" y="2551837"/>
            <a:ext cx="11330517" cy="1754326"/>
          </a:xfrm>
          <a:prstGeom prst="rect">
            <a:avLst/>
          </a:prstGeom>
          <a:noFill/>
        </p:spPr>
        <p:txBody>
          <a:bodyPr wrap="square" lIns="91440" tIns="45720" rIns="91440" bIns="45720">
            <a:spAutoFit/>
          </a:bodyPr>
          <a:lstStyle/>
          <a:p>
            <a:pPr algn="ctr"/>
            <a:r>
              <a:rPr lang="en-US" sz="5400" b="1"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Can we use the information we have to predict sales prices?</a:t>
            </a:r>
          </a:p>
        </p:txBody>
      </p:sp>
    </p:spTree>
    <p:extLst>
      <p:ext uri="{BB962C8B-B14F-4D97-AF65-F5344CB8AC3E}">
        <p14:creationId xmlns:p14="http://schemas.microsoft.com/office/powerpoint/2010/main" val="2748160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 name="Rectangle 8">
            <a:extLst>
              <a:ext uri="{FF2B5EF4-FFF2-40B4-BE49-F238E27FC236}">
                <a16:creationId xmlns:a16="http://schemas.microsoft.com/office/drawing/2014/main" id="{7B58A187-A4B1-42EB-A4C7-8635BA507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6" name="Rectangle 10">
            <a:extLst>
              <a:ext uri="{FF2B5EF4-FFF2-40B4-BE49-F238E27FC236}">
                <a16:creationId xmlns:a16="http://schemas.microsoft.com/office/drawing/2014/main" id="{37F14E7F-3054-458C-ACF9-A8DA1757C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8" name="Rectangle 12">
            <a:extLst>
              <a:ext uri="{FF2B5EF4-FFF2-40B4-BE49-F238E27FC236}">
                <a16:creationId xmlns:a16="http://schemas.microsoft.com/office/drawing/2014/main" id="{93747C1C-97FC-4D70-A6C8-A01FBCF5A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14">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6" name="Straight Connector 15">
              <a:extLst>
                <a:ext uri="{FF2B5EF4-FFF2-40B4-BE49-F238E27FC236}">
                  <a16:creationId xmlns:a16="http://schemas.microsoft.com/office/drawing/2014/main" id="{05CDC370-AE44-4300-98BA-FE204E8817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7B15501-CB9A-4642-80EE-2876EF039E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AFF9525-325F-47B3-A63C-93C12253AD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12" name="Rectangle 19">
            <a:extLst>
              <a:ext uri="{FF2B5EF4-FFF2-40B4-BE49-F238E27FC236}">
                <a16:creationId xmlns:a16="http://schemas.microsoft.com/office/drawing/2014/main" id="{AA927C3B-99B6-4CC8-9B17-E037F8499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solidFill>
          <a:ln w="6350" cap="sq" cmpd="sng" algn="ctr">
            <a:noFill/>
            <a:prstDash val="solid"/>
            <a:miter lim="800000"/>
          </a:ln>
          <a:effectLst/>
        </p:spPr>
      </p:sp>
      <p:sp>
        <p:nvSpPr>
          <p:cNvPr id="14" name="Rectangle 21">
            <a:extLst>
              <a:ext uri="{FF2B5EF4-FFF2-40B4-BE49-F238E27FC236}">
                <a16:creationId xmlns:a16="http://schemas.microsoft.com/office/drawing/2014/main" id="{1C1D606D-4DA3-4806-8F40-02982F4AD0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42" y="643464"/>
            <a:ext cx="10905291" cy="5571072"/>
          </a:xfrm>
          <a:prstGeom prst="rect">
            <a:avLst/>
          </a:prstGeom>
          <a:solidFill>
            <a:srgbClr val="FFFFFF"/>
          </a:solidFill>
          <a:ln w="9525" cap="flat" cmpd="sng" algn="ctr">
            <a:noFill/>
            <a:prstDash val="solid"/>
          </a:ln>
          <a:effectLst>
            <a:softEdge rad="0"/>
          </a:effectLst>
        </p:spPr>
      </p:sp>
      <p:sp useBgFill="1">
        <p:nvSpPr>
          <p:cNvPr id="19" name="Rectangle 23">
            <a:extLst>
              <a:ext uri="{FF2B5EF4-FFF2-40B4-BE49-F238E27FC236}">
                <a16:creationId xmlns:a16="http://schemas.microsoft.com/office/drawing/2014/main" id="{CD7A4F52-D451-483C-8243-5B0F83B91D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680" y="809244"/>
            <a:ext cx="10579608" cy="5239512"/>
          </a:xfrm>
          <a:prstGeom prst="rect">
            <a:avLst/>
          </a:prstGeom>
          <a:ln w="6350" cap="sq" cmpd="sng" algn="ctr">
            <a:noFill/>
            <a:prstDash val="solid"/>
            <a:miter lim="800000"/>
          </a:ln>
          <a:effectLst/>
        </p:spPr>
      </p:sp>
      <p:sp>
        <p:nvSpPr>
          <p:cNvPr id="2" name="Rectangle 1">
            <a:extLst>
              <a:ext uri="{FF2B5EF4-FFF2-40B4-BE49-F238E27FC236}">
                <a16:creationId xmlns:a16="http://schemas.microsoft.com/office/drawing/2014/main" id="{6D4B4A64-AFAD-F74F-B7BB-25A5C064EC1E}"/>
              </a:ext>
            </a:extLst>
          </p:cNvPr>
          <p:cNvSpPr/>
          <p:nvPr/>
        </p:nvSpPr>
        <p:spPr>
          <a:xfrm>
            <a:off x="1336431" y="1260389"/>
            <a:ext cx="6315562" cy="4335616"/>
          </a:xfrm>
          <a:prstGeom prst="rect">
            <a:avLst/>
          </a:prstGeom>
        </p:spPr>
        <p:txBody>
          <a:bodyPr vert="horz" lIns="91440" tIns="45720" rIns="91440" bIns="45720" rtlCol="0" anchor="ctr">
            <a:normAutofit/>
          </a:bodyPr>
          <a:lstStyle/>
          <a:p>
            <a:pPr algn="r">
              <a:lnSpc>
                <a:spcPct val="83000"/>
              </a:lnSpc>
              <a:spcBef>
                <a:spcPct val="0"/>
              </a:spcBef>
              <a:spcAft>
                <a:spcPts val="600"/>
              </a:spcAft>
            </a:pPr>
            <a:r>
              <a:rPr lang="en-US" sz="6000" cap="all" spc="-100" dirty="0">
                <a:ln w="0"/>
                <a:latin typeface="+mj-lt"/>
              </a:rPr>
              <a:t>Modeling</a:t>
            </a:r>
          </a:p>
        </p:txBody>
      </p:sp>
      <p:cxnSp>
        <p:nvCxnSpPr>
          <p:cNvPr id="21" name="Straight Connector 25">
            <a:extLst>
              <a:ext uri="{FF2B5EF4-FFF2-40B4-BE49-F238E27FC236}">
                <a16:creationId xmlns:a16="http://schemas.microsoft.com/office/drawing/2014/main" id="{23413C9D-32A8-4475-92E1-327E029906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2" y="2057401"/>
            <a:ext cx="0" cy="274320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0692778"/>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0EB72A9B-FD82-4F09-BF1E-D39311D3A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DD39B371-6E4E-4070-AB4E-4D788405A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5" name="Rectangle 44">
            <a:extLst>
              <a:ext uri="{FF2B5EF4-FFF2-40B4-BE49-F238E27FC236}">
                <a16:creationId xmlns:a16="http://schemas.microsoft.com/office/drawing/2014/main" id="{B937DAED-8BFE-4563-BB45-B5E554D70A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graphicFrame>
        <p:nvGraphicFramePr>
          <p:cNvPr id="5" name="Content Placeholder 2">
            <a:extLst>
              <a:ext uri="{FF2B5EF4-FFF2-40B4-BE49-F238E27FC236}">
                <a16:creationId xmlns:a16="http://schemas.microsoft.com/office/drawing/2014/main" id="{57B378D1-41C1-4F27-8E28-B26ACBAE629A}"/>
              </a:ext>
            </a:extLst>
          </p:cNvPr>
          <p:cNvGraphicFramePr>
            <a:graphicFrameLocks noGrp="1"/>
          </p:cNvGraphicFramePr>
          <p:nvPr>
            <p:ph idx="1"/>
            <p:extLst>
              <p:ext uri="{D42A27DB-BD31-4B8C-83A1-F6EECF244321}">
                <p14:modId xmlns:p14="http://schemas.microsoft.com/office/powerpoint/2010/main" val="3669640042"/>
              </p:ext>
            </p:extLst>
          </p:nvPr>
        </p:nvGraphicFramePr>
        <p:xfrm>
          <a:off x="1066800" y="1566194"/>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13621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3" name="Rectangle 12">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7" name="Group 16">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8" name="Straight Connector 17">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3075FAA-A87C-4B57-8B33-BEFB4356F43A}"/>
              </a:ext>
            </a:extLst>
          </p:cNvPr>
          <p:cNvPicPr>
            <a:picLocks noChangeAspect="1"/>
          </p:cNvPicPr>
          <p:nvPr/>
        </p:nvPicPr>
        <p:blipFill rotWithShape="1">
          <a:blip r:embed="rId3"/>
          <a:srcRect r="26556" b="-1"/>
          <a:stretch/>
        </p:blipFill>
        <p:spPr>
          <a:xfrm>
            <a:off x="4646383" y="10"/>
            <a:ext cx="7545616" cy="6857990"/>
          </a:xfrm>
          <a:prstGeom prst="rect">
            <a:avLst/>
          </a:prstGeom>
        </p:spPr>
      </p:pic>
      <p:sp>
        <p:nvSpPr>
          <p:cNvPr id="24" name="Rectangle 23">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62210" cy="6858000"/>
          </a:xfrm>
          <a:prstGeom prst="rect">
            <a:avLst/>
          </a:prstGeom>
          <a:solidFill>
            <a:schemeClr val="bg1">
              <a:lumMod val="75000"/>
              <a:lumOff val="25000"/>
            </a:schemeClr>
          </a:solidFill>
          <a:ln w="6350" cap="sq" cmpd="sng" algn="ctr">
            <a:noFill/>
            <a:prstDash val="solid"/>
            <a:miter lim="800000"/>
          </a:ln>
          <a:effectLst/>
        </p:spPr>
      </p:sp>
      <p:sp>
        <p:nvSpPr>
          <p:cNvPr id="26" name="Rectangle 25">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3977" y="164592"/>
            <a:ext cx="4334256" cy="652881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AC4B0508-98E6-B549-BE2F-B01895631EAE}"/>
              </a:ext>
            </a:extLst>
          </p:cNvPr>
          <p:cNvSpPr>
            <a:spLocks noGrp="1"/>
          </p:cNvSpPr>
          <p:nvPr>
            <p:ph type="title"/>
          </p:nvPr>
        </p:nvSpPr>
        <p:spPr>
          <a:xfrm>
            <a:off x="466524" y="1340361"/>
            <a:ext cx="3729162" cy="3341700"/>
          </a:xfrm>
        </p:spPr>
        <p:txBody>
          <a:bodyPr vert="horz" lIns="91440" tIns="45720" rIns="91440" bIns="45720" rtlCol="0" anchor="ctr">
            <a:normAutofit/>
          </a:bodyPr>
          <a:lstStyle/>
          <a:p>
            <a:pPr algn="ctr">
              <a:lnSpc>
                <a:spcPct val="83000"/>
              </a:lnSpc>
            </a:pPr>
            <a:r>
              <a:rPr lang="en-US" cap="all" spc="-100" dirty="0">
                <a:solidFill>
                  <a:schemeClr val="tx1"/>
                </a:solidFill>
              </a:rPr>
              <a:t>Model Process</a:t>
            </a:r>
          </a:p>
        </p:txBody>
      </p:sp>
    </p:spTree>
    <p:extLst>
      <p:ext uri="{BB962C8B-B14F-4D97-AF65-F5344CB8AC3E}">
        <p14:creationId xmlns:p14="http://schemas.microsoft.com/office/powerpoint/2010/main" val="1048497505"/>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RegularSeedRightStep">
      <a:dk1>
        <a:srgbClr val="000000"/>
      </a:dk1>
      <a:lt1>
        <a:srgbClr val="FFFFFF"/>
      </a:lt1>
      <a:dk2>
        <a:srgbClr val="243041"/>
      </a:dk2>
      <a:lt2>
        <a:srgbClr val="E8E3E2"/>
      </a:lt2>
      <a:accent1>
        <a:srgbClr val="24AFC9"/>
      </a:accent1>
      <a:accent2>
        <a:srgbClr val="1768D5"/>
      </a:accent2>
      <a:accent3>
        <a:srgbClr val="4143E9"/>
      </a:accent3>
      <a:accent4>
        <a:srgbClr val="7631DA"/>
      </a:accent4>
      <a:accent5>
        <a:srgbClr val="C529E7"/>
      </a:accent5>
      <a:accent6>
        <a:srgbClr val="D517A7"/>
      </a:accent6>
      <a:hlink>
        <a:srgbClr val="C15845"/>
      </a:hlink>
      <a:folHlink>
        <a:srgbClr val="7F7F7F"/>
      </a:folHlink>
    </a:clrScheme>
    <a:fontScheme name="Savon">
      <a:majorFont>
        <a:latin typeface="Sagona Extra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Sagona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TotalTime>
  <Words>1366</Words>
  <Application>Microsoft Macintosh PowerPoint</Application>
  <PresentationFormat>Widescreen</PresentationFormat>
  <Paragraphs>95</Paragraphs>
  <Slides>20</Slides>
  <Notes>19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Garamond</vt:lpstr>
      <vt:lpstr>Sagona Book</vt:lpstr>
      <vt:lpstr>Sagona ExtraLight</vt:lpstr>
      <vt:lpstr>SavonVTI</vt:lpstr>
      <vt:lpstr>Investing in Ames</vt:lpstr>
      <vt:lpstr>"An investment in knowledge pays the best interest." - Benjamin Franklin</vt:lpstr>
      <vt:lpstr>PowerPoint Presentation</vt:lpstr>
      <vt:lpstr>Why are we doing this</vt:lpstr>
      <vt:lpstr>PowerPoint Presentation</vt:lpstr>
      <vt:lpstr>PowerPoint Presentation</vt:lpstr>
      <vt:lpstr>PowerPoint Presentation</vt:lpstr>
      <vt:lpstr>PowerPoint Presentation</vt:lpstr>
      <vt:lpstr>Model Process</vt:lpstr>
      <vt:lpstr>PowerPoint Presentation</vt:lpstr>
      <vt:lpstr>PowerPoint Presentation</vt:lpstr>
      <vt:lpstr>PowerPoint Presentation</vt:lpstr>
      <vt:lpstr>PowerPoint Presentation</vt:lpstr>
      <vt:lpstr>PowerPoint Presentation</vt:lpstr>
      <vt:lpstr>Findings</vt:lpstr>
      <vt:lpstr>PowerPoint Presentation</vt:lpstr>
      <vt:lpstr>PowerPoint Presentation</vt:lpstr>
      <vt:lpstr>Recommendations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Investing in Ames</dc:title>
  <dc:creator>Ian Irizarry</dc:creator>
  <cp:lastModifiedBy>Ian Irizarry</cp:lastModifiedBy>
  <cp:revision>6</cp:revision>
  <dcterms:created xsi:type="dcterms:W3CDTF">2020-05-15T14:15:52Z</dcterms:created>
  <dcterms:modified xsi:type="dcterms:W3CDTF">2020-05-15T16:50:40Z</dcterms:modified>
</cp:coreProperties>
</file>